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9" r:id="rId2"/>
    <p:sldId id="273" r:id="rId3"/>
    <p:sldId id="258" r:id="rId4"/>
    <p:sldId id="283" r:id="rId5"/>
    <p:sldId id="271" r:id="rId6"/>
    <p:sldId id="290" r:id="rId7"/>
    <p:sldId id="291" r:id="rId8"/>
    <p:sldId id="292" r:id="rId9"/>
    <p:sldId id="293" r:id="rId10"/>
    <p:sldId id="294" r:id="rId11"/>
    <p:sldId id="295" r:id="rId12"/>
    <p:sldId id="297" r:id="rId13"/>
    <p:sldId id="296" r:id="rId14"/>
    <p:sldId id="298" r:id="rId15"/>
    <p:sldId id="299" r:id="rId16"/>
    <p:sldId id="300" r:id="rId17"/>
    <p:sldId id="301" r:id="rId18"/>
    <p:sldId id="302" r:id="rId19"/>
    <p:sldId id="303" r:id="rId20"/>
    <p:sldId id="305" r:id="rId21"/>
    <p:sldId id="304" r:id="rId22"/>
    <p:sldId id="306" r:id="rId23"/>
    <p:sldId id="309" r:id="rId24"/>
    <p:sldId id="307" r:id="rId25"/>
    <p:sldId id="310" r:id="rId26"/>
    <p:sldId id="263" r:id="rId27"/>
    <p:sldId id="308" r:id="rId28"/>
    <p:sldId id="311" r:id="rId29"/>
    <p:sldId id="312" r:id="rId30"/>
    <p:sldId id="278" r:id="rId31"/>
    <p:sldId id="313" r:id="rId32"/>
    <p:sldId id="314" r:id="rId33"/>
    <p:sldId id="315" r:id="rId34"/>
    <p:sldId id="316" r:id="rId35"/>
    <p:sldId id="317" r:id="rId36"/>
    <p:sldId id="318" r:id="rId37"/>
    <p:sldId id="289"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CD92"/>
    <a:srgbClr val="AD8254"/>
    <a:srgbClr val="B08151"/>
    <a:srgbClr val="AC8257"/>
    <a:srgbClr val="618460"/>
    <a:srgbClr val="416155"/>
    <a:srgbClr val="5B8067"/>
    <a:srgbClr val="729871"/>
    <a:srgbClr val="CAAD34"/>
    <a:srgbClr val="B1A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4660"/>
  </p:normalViewPr>
  <p:slideViewPr>
    <p:cSldViewPr snapToGrid="0">
      <p:cViewPr varScale="1">
        <p:scale>
          <a:sx n="86" d="100"/>
          <a:sy n="86" d="100"/>
        </p:scale>
        <p:origin x="480" y="29"/>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A2014-ECE5-45CF-8374-BF1E1A9C2AE5}" type="datetimeFigureOut">
              <a:rPr lang="zh-CN" altLang="en-US" smtClean="0"/>
              <a:t>2023/2/13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B2667-D494-4B89-A3D1-61DE02B5A86D}" type="slidenum">
              <a:rPr lang="zh-CN" altLang="en-US" smtClean="0"/>
              <a:t>‹#›</a:t>
            </a:fld>
            <a:endParaRPr lang="zh-CN" altLang="en-US"/>
          </a:p>
        </p:txBody>
      </p:sp>
    </p:spTree>
    <p:extLst>
      <p:ext uri="{BB962C8B-B14F-4D97-AF65-F5344CB8AC3E}">
        <p14:creationId xmlns:p14="http://schemas.microsoft.com/office/powerpoint/2010/main" val="2968320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1</a:t>
            </a:fld>
            <a:endParaRPr lang="zh-CN" altLang="en-US"/>
          </a:p>
        </p:txBody>
      </p:sp>
    </p:spTree>
    <p:extLst>
      <p:ext uri="{BB962C8B-B14F-4D97-AF65-F5344CB8AC3E}">
        <p14:creationId xmlns:p14="http://schemas.microsoft.com/office/powerpoint/2010/main" val="3245057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10</a:t>
            </a:fld>
            <a:endParaRPr lang="zh-CN" altLang="en-US"/>
          </a:p>
        </p:txBody>
      </p:sp>
    </p:spTree>
    <p:extLst>
      <p:ext uri="{BB962C8B-B14F-4D97-AF65-F5344CB8AC3E}">
        <p14:creationId xmlns:p14="http://schemas.microsoft.com/office/powerpoint/2010/main" val="168811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11</a:t>
            </a:fld>
            <a:endParaRPr lang="zh-CN" altLang="en-US"/>
          </a:p>
        </p:txBody>
      </p:sp>
    </p:spTree>
    <p:extLst>
      <p:ext uri="{BB962C8B-B14F-4D97-AF65-F5344CB8AC3E}">
        <p14:creationId xmlns:p14="http://schemas.microsoft.com/office/powerpoint/2010/main" val="46057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12</a:t>
            </a:fld>
            <a:endParaRPr lang="zh-CN" altLang="en-US"/>
          </a:p>
        </p:txBody>
      </p:sp>
    </p:spTree>
    <p:extLst>
      <p:ext uri="{BB962C8B-B14F-4D97-AF65-F5344CB8AC3E}">
        <p14:creationId xmlns:p14="http://schemas.microsoft.com/office/powerpoint/2010/main" val="626629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13</a:t>
            </a:fld>
            <a:endParaRPr lang="zh-CN" altLang="en-US"/>
          </a:p>
        </p:txBody>
      </p:sp>
    </p:spTree>
    <p:extLst>
      <p:ext uri="{BB962C8B-B14F-4D97-AF65-F5344CB8AC3E}">
        <p14:creationId xmlns:p14="http://schemas.microsoft.com/office/powerpoint/2010/main" val="2868889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14</a:t>
            </a:fld>
            <a:endParaRPr lang="zh-CN" altLang="en-US"/>
          </a:p>
        </p:txBody>
      </p:sp>
    </p:spTree>
    <p:extLst>
      <p:ext uri="{BB962C8B-B14F-4D97-AF65-F5344CB8AC3E}">
        <p14:creationId xmlns:p14="http://schemas.microsoft.com/office/powerpoint/2010/main" val="920842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15</a:t>
            </a:fld>
            <a:endParaRPr lang="zh-CN" altLang="en-US"/>
          </a:p>
        </p:txBody>
      </p:sp>
    </p:spTree>
    <p:extLst>
      <p:ext uri="{BB962C8B-B14F-4D97-AF65-F5344CB8AC3E}">
        <p14:creationId xmlns:p14="http://schemas.microsoft.com/office/powerpoint/2010/main" val="339725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16</a:t>
            </a:fld>
            <a:endParaRPr lang="zh-CN" altLang="en-US"/>
          </a:p>
        </p:txBody>
      </p:sp>
    </p:spTree>
    <p:extLst>
      <p:ext uri="{BB962C8B-B14F-4D97-AF65-F5344CB8AC3E}">
        <p14:creationId xmlns:p14="http://schemas.microsoft.com/office/powerpoint/2010/main" val="1441093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17</a:t>
            </a:fld>
            <a:endParaRPr lang="zh-CN" altLang="en-US"/>
          </a:p>
        </p:txBody>
      </p:sp>
    </p:spTree>
    <p:extLst>
      <p:ext uri="{BB962C8B-B14F-4D97-AF65-F5344CB8AC3E}">
        <p14:creationId xmlns:p14="http://schemas.microsoft.com/office/powerpoint/2010/main" val="472102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18</a:t>
            </a:fld>
            <a:endParaRPr lang="zh-CN" altLang="en-US"/>
          </a:p>
        </p:txBody>
      </p:sp>
    </p:spTree>
    <p:extLst>
      <p:ext uri="{BB962C8B-B14F-4D97-AF65-F5344CB8AC3E}">
        <p14:creationId xmlns:p14="http://schemas.microsoft.com/office/powerpoint/2010/main" val="3949780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19</a:t>
            </a:fld>
            <a:endParaRPr lang="zh-CN" altLang="en-US"/>
          </a:p>
        </p:txBody>
      </p:sp>
    </p:spTree>
    <p:extLst>
      <p:ext uri="{BB962C8B-B14F-4D97-AF65-F5344CB8AC3E}">
        <p14:creationId xmlns:p14="http://schemas.microsoft.com/office/powerpoint/2010/main" val="152783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2</a:t>
            </a:fld>
            <a:endParaRPr lang="zh-CN" altLang="en-US"/>
          </a:p>
        </p:txBody>
      </p:sp>
    </p:spTree>
    <p:extLst>
      <p:ext uri="{BB962C8B-B14F-4D97-AF65-F5344CB8AC3E}">
        <p14:creationId xmlns:p14="http://schemas.microsoft.com/office/powerpoint/2010/main" val="646210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20</a:t>
            </a:fld>
            <a:endParaRPr lang="zh-CN" altLang="en-US"/>
          </a:p>
        </p:txBody>
      </p:sp>
    </p:spTree>
    <p:extLst>
      <p:ext uri="{BB962C8B-B14F-4D97-AF65-F5344CB8AC3E}">
        <p14:creationId xmlns:p14="http://schemas.microsoft.com/office/powerpoint/2010/main" val="438201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21</a:t>
            </a:fld>
            <a:endParaRPr lang="zh-CN" altLang="en-US"/>
          </a:p>
        </p:txBody>
      </p:sp>
    </p:spTree>
    <p:extLst>
      <p:ext uri="{BB962C8B-B14F-4D97-AF65-F5344CB8AC3E}">
        <p14:creationId xmlns:p14="http://schemas.microsoft.com/office/powerpoint/2010/main" val="2918248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22</a:t>
            </a:fld>
            <a:endParaRPr lang="zh-CN" altLang="en-US"/>
          </a:p>
        </p:txBody>
      </p:sp>
    </p:spTree>
    <p:extLst>
      <p:ext uri="{BB962C8B-B14F-4D97-AF65-F5344CB8AC3E}">
        <p14:creationId xmlns:p14="http://schemas.microsoft.com/office/powerpoint/2010/main" val="385944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23</a:t>
            </a:fld>
            <a:endParaRPr lang="zh-CN" altLang="en-US"/>
          </a:p>
        </p:txBody>
      </p:sp>
    </p:spTree>
    <p:extLst>
      <p:ext uri="{BB962C8B-B14F-4D97-AF65-F5344CB8AC3E}">
        <p14:creationId xmlns:p14="http://schemas.microsoft.com/office/powerpoint/2010/main" val="2263933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24</a:t>
            </a:fld>
            <a:endParaRPr lang="zh-CN" altLang="en-US"/>
          </a:p>
        </p:txBody>
      </p:sp>
    </p:spTree>
    <p:extLst>
      <p:ext uri="{BB962C8B-B14F-4D97-AF65-F5344CB8AC3E}">
        <p14:creationId xmlns:p14="http://schemas.microsoft.com/office/powerpoint/2010/main" val="1258780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25</a:t>
            </a:fld>
            <a:endParaRPr lang="zh-CN" altLang="en-US"/>
          </a:p>
        </p:txBody>
      </p:sp>
    </p:spTree>
    <p:extLst>
      <p:ext uri="{BB962C8B-B14F-4D97-AF65-F5344CB8AC3E}">
        <p14:creationId xmlns:p14="http://schemas.microsoft.com/office/powerpoint/2010/main" val="4043684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26</a:t>
            </a:fld>
            <a:endParaRPr lang="zh-CN" altLang="en-US"/>
          </a:p>
        </p:txBody>
      </p:sp>
    </p:spTree>
    <p:extLst>
      <p:ext uri="{BB962C8B-B14F-4D97-AF65-F5344CB8AC3E}">
        <p14:creationId xmlns:p14="http://schemas.microsoft.com/office/powerpoint/2010/main" val="2106776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27</a:t>
            </a:fld>
            <a:endParaRPr lang="zh-CN" altLang="en-US"/>
          </a:p>
        </p:txBody>
      </p:sp>
    </p:spTree>
    <p:extLst>
      <p:ext uri="{BB962C8B-B14F-4D97-AF65-F5344CB8AC3E}">
        <p14:creationId xmlns:p14="http://schemas.microsoft.com/office/powerpoint/2010/main" val="919411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28</a:t>
            </a:fld>
            <a:endParaRPr lang="zh-CN" altLang="en-US"/>
          </a:p>
        </p:txBody>
      </p:sp>
    </p:spTree>
    <p:extLst>
      <p:ext uri="{BB962C8B-B14F-4D97-AF65-F5344CB8AC3E}">
        <p14:creationId xmlns:p14="http://schemas.microsoft.com/office/powerpoint/2010/main" val="2809716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29</a:t>
            </a:fld>
            <a:endParaRPr lang="zh-CN" altLang="en-US"/>
          </a:p>
        </p:txBody>
      </p:sp>
    </p:spTree>
    <p:extLst>
      <p:ext uri="{BB962C8B-B14F-4D97-AF65-F5344CB8AC3E}">
        <p14:creationId xmlns:p14="http://schemas.microsoft.com/office/powerpoint/2010/main" val="3677359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3</a:t>
            </a:fld>
            <a:endParaRPr lang="zh-CN" altLang="en-US"/>
          </a:p>
        </p:txBody>
      </p:sp>
    </p:spTree>
    <p:extLst>
      <p:ext uri="{BB962C8B-B14F-4D97-AF65-F5344CB8AC3E}">
        <p14:creationId xmlns:p14="http://schemas.microsoft.com/office/powerpoint/2010/main" val="1781147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30</a:t>
            </a:fld>
            <a:endParaRPr lang="zh-CN" altLang="en-US"/>
          </a:p>
        </p:txBody>
      </p:sp>
    </p:spTree>
    <p:extLst>
      <p:ext uri="{BB962C8B-B14F-4D97-AF65-F5344CB8AC3E}">
        <p14:creationId xmlns:p14="http://schemas.microsoft.com/office/powerpoint/2010/main" val="976156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31</a:t>
            </a:fld>
            <a:endParaRPr lang="zh-CN" altLang="en-US"/>
          </a:p>
        </p:txBody>
      </p:sp>
    </p:spTree>
    <p:extLst>
      <p:ext uri="{BB962C8B-B14F-4D97-AF65-F5344CB8AC3E}">
        <p14:creationId xmlns:p14="http://schemas.microsoft.com/office/powerpoint/2010/main" val="3186762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32</a:t>
            </a:fld>
            <a:endParaRPr lang="zh-CN" altLang="en-US"/>
          </a:p>
        </p:txBody>
      </p:sp>
    </p:spTree>
    <p:extLst>
      <p:ext uri="{BB962C8B-B14F-4D97-AF65-F5344CB8AC3E}">
        <p14:creationId xmlns:p14="http://schemas.microsoft.com/office/powerpoint/2010/main" val="1516300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33</a:t>
            </a:fld>
            <a:endParaRPr lang="zh-CN" altLang="en-US"/>
          </a:p>
        </p:txBody>
      </p:sp>
    </p:spTree>
    <p:extLst>
      <p:ext uri="{BB962C8B-B14F-4D97-AF65-F5344CB8AC3E}">
        <p14:creationId xmlns:p14="http://schemas.microsoft.com/office/powerpoint/2010/main" val="2940427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34</a:t>
            </a:fld>
            <a:endParaRPr lang="zh-CN" altLang="en-US"/>
          </a:p>
        </p:txBody>
      </p:sp>
    </p:spTree>
    <p:extLst>
      <p:ext uri="{BB962C8B-B14F-4D97-AF65-F5344CB8AC3E}">
        <p14:creationId xmlns:p14="http://schemas.microsoft.com/office/powerpoint/2010/main" val="76784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35</a:t>
            </a:fld>
            <a:endParaRPr lang="zh-CN" altLang="en-US"/>
          </a:p>
        </p:txBody>
      </p:sp>
    </p:spTree>
    <p:extLst>
      <p:ext uri="{BB962C8B-B14F-4D97-AF65-F5344CB8AC3E}">
        <p14:creationId xmlns:p14="http://schemas.microsoft.com/office/powerpoint/2010/main" val="741423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36</a:t>
            </a:fld>
            <a:endParaRPr lang="zh-CN" altLang="en-US"/>
          </a:p>
        </p:txBody>
      </p:sp>
    </p:spTree>
    <p:extLst>
      <p:ext uri="{BB962C8B-B14F-4D97-AF65-F5344CB8AC3E}">
        <p14:creationId xmlns:p14="http://schemas.microsoft.com/office/powerpoint/2010/main" val="1764031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37</a:t>
            </a:fld>
            <a:endParaRPr lang="zh-CN" altLang="en-US"/>
          </a:p>
        </p:txBody>
      </p:sp>
    </p:spTree>
    <p:extLst>
      <p:ext uri="{BB962C8B-B14F-4D97-AF65-F5344CB8AC3E}">
        <p14:creationId xmlns:p14="http://schemas.microsoft.com/office/powerpoint/2010/main" val="1157166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4</a:t>
            </a:fld>
            <a:endParaRPr lang="zh-CN" altLang="en-US"/>
          </a:p>
        </p:txBody>
      </p:sp>
    </p:spTree>
    <p:extLst>
      <p:ext uri="{BB962C8B-B14F-4D97-AF65-F5344CB8AC3E}">
        <p14:creationId xmlns:p14="http://schemas.microsoft.com/office/powerpoint/2010/main" val="267813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5</a:t>
            </a:fld>
            <a:endParaRPr lang="zh-CN" altLang="en-US"/>
          </a:p>
        </p:txBody>
      </p:sp>
    </p:spTree>
    <p:extLst>
      <p:ext uri="{BB962C8B-B14F-4D97-AF65-F5344CB8AC3E}">
        <p14:creationId xmlns:p14="http://schemas.microsoft.com/office/powerpoint/2010/main" val="610133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6</a:t>
            </a:fld>
            <a:endParaRPr lang="zh-CN" altLang="en-US"/>
          </a:p>
        </p:txBody>
      </p:sp>
    </p:spTree>
    <p:extLst>
      <p:ext uri="{BB962C8B-B14F-4D97-AF65-F5344CB8AC3E}">
        <p14:creationId xmlns:p14="http://schemas.microsoft.com/office/powerpoint/2010/main" val="1904728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7</a:t>
            </a:fld>
            <a:endParaRPr lang="zh-CN" altLang="en-US"/>
          </a:p>
        </p:txBody>
      </p:sp>
    </p:spTree>
    <p:extLst>
      <p:ext uri="{BB962C8B-B14F-4D97-AF65-F5344CB8AC3E}">
        <p14:creationId xmlns:p14="http://schemas.microsoft.com/office/powerpoint/2010/main" val="2828890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8</a:t>
            </a:fld>
            <a:endParaRPr lang="zh-CN" altLang="en-US"/>
          </a:p>
        </p:txBody>
      </p:sp>
    </p:spTree>
    <p:extLst>
      <p:ext uri="{BB962C8B-B14F-4D97-AF65-F5344CB8AC3E}">
        <p14:creationId xmlns:p14="http://schemas.microsoft.com/office/powerpoint/2010/main" val="444228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2B2667-D494-4B89-A3D1-61DE02B5A86D}" type="slidenum">
              <a:rPr lang="zh-CN" altLang="en-US" smtClean="0"/>
              <a:t>9</a:t>
            </a:fld>
            <a:endParaRPr lang="zh-CN" altLang="en-US"/>
          </a:p>
        </p:txBody>
      </p:sp>
    </p:spTree>
    <p:extLst>
      <p:ext uri="{BB962C8B-B14F-4D97-AF65-F5344CB8AC3E}">
        <p14:creationId xmlns:p14="http://schemas.microsoft.com/office/powerpoint/2010/main" val="2580208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AEF2E0F-5ACF-4C28-9017-8C1D083DE7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82887" y="0"/>
            <a:ext cx="4118113" cy="6949316"/>
          </a:xfrm>
          <a:prstGeom prst="rect">
            <a:avLst/>
          </a:prstGeom>
        </p:spPr>
      </p:pic>
      <p:pic>
        <p:nvPicPr>
          <p:cNvPr id="14" name="图片 13">
            <a:extLst>
              <a:ext uri="{FF2B5EF4-FFF2-40B4-BE49-F238E27FC236}">
                <a16:creationId xmlns:a16="http://schemas.microsoft.com/office/drawing/2014/main" id="{1F5033E7-DBA4-4B48-900C-B653DEBB243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2322444" y="-470454"/>
            <a:ext cx="7388086" cy="8579713"/>
          </a:xfrm>
          <a:custGeom>
            <a:avLst/>
            <a:gdLst>
              <a:gd name="connsiteX0" fmla="*/ 5861436 w 7388086"/>
              <a:gd name="connsiteY0" fmla="*/ 356154 h 8579713"/>
              <a:gd name="connsiteX1" fmla="*/ 5731896 w 7388086"/>
              <a:gd name="connsiteY1" fmla="*/ 466644 h 8579713"/>
              <a:gd name="connsiteX2" fmla="*/ 5861436 w 7388086"/>
              <a:gd name="connsiteY2" fmla="*/ 577134 h 8579713"/>
              <a:gd name="connsiteX3" fmla="*/ 5990976 w 7388086"/>
              <a:gd name="connsiteY3" fmla="*/ 466644 h 8579713"/>
              <a:gd name="connsiteX4" fmla="*/ 5861436 w 7388086"/>
              <a:gd name="connsiteY4" fmla="*/ 356154 h 8579713"/>
              <a:gd name="connsiteX5" fmla="*/ 0 w 7388086"/>
              <a:gd name="connsiteY5" fmla="*/ 0 h 8579713"/>
              <a:gd name="connsiteX6" fmla="*/ 7388086 w 7388086"/>
              <a:gd name="connsiteY6" fmla="*/ 0 h 8579713"/>
              <a:gd name="connsiteX7" fmla="*/ 7388086 w 7388086"/>
              <a:gd name="connsiteY7" fmla="*/ 8579713 h 8579713"/>
              <a:gd name="connsiteX8" fmla="*/ 0 w 7388086"/>
              <a:gd name="connsiteY8" fmla="*/ 8579713 h 857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8086" h="8579713">
                <a:moveTo>
                  <a:pt x="5861436" y="356154"/>
                </a:moveTo>
                <a:cubicBezTo>
                  <a:pt x="5789893" y="356154"/>
                  <a:pt x="5731896" y="405622"/>
                  <a:pt x="5731896" y="466644"/>
                </a:cubicBezTo>
                <a:cubicBezTo>
                  <a:pt x="5731896" y="527666"/>
                  <a:pt x="5789893" y="577134"/>
                  <a:pt x="5861436" y="577134"/>
                </a:cubicBezTo>
                <a:cubicBezTo>
                  <a:pt x="5932979" y="577134"/>
                  <a:pt x="5990976" y="527666"/>
                  <a:pt x="5990976" y="466644"/>
                </a:cubicBezTo>
                <a:cubicBezTo>
                  <a:pt x="5990976" y="405622"/>
                  <a:pt x="5932979" y="356154"/>
                  <a:pt x="5861436" y="356154"/>
                </a:cubicBezTo>
                <a:close/>
                <a:moveTo>
                  <a:pt x="0" y="0"/>
                </a:moveTo>
                <a:lnTo>
                  <a:pt x="7388086" y="0"/>
                </a:lnTo>
                <a:lnTo>
                  <a:pt x="7388086" y="8579713"/>
                </a:lnTo>
                <a:lnTo>
                  <a:pt x="0" y="8579713"/>
                </a:lnTo>
                <a:close/>
              </a:path>
            </a:pathLst>
          </a:custGeom>
        </p:spPr>
      </p:pic>
    </p:spTree>
    <p:extLst>
      <p:ext uri="{BB962C8B-B14F-4D97-AF65-F5344CB8AC3E}">
        <p14:creationId xmlns:p14="http://schemas.microsoft.com/office/powerpoint/2010/main" val="419031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D8CAC3D-060B-4553-9FE3-14814EF1D5F4}"/>
              </a:ext>
            </a:extLst>
          </p:cNvPr>
          <p:cNvSpPr>
            <a:spLocks noGrp="1"/>
          </p:cNvSpPr>
          <p:nvPr>
            <p:ph type="dt" sz="half" idx="10"/>
          </p:nvPr>
        </p:nvSpPr>
        <p:spPr>
          <a:xfrm>
            <a:off x="838200" y="6356350"/>
            <a:ext cx="2743200" cy="365125"/>
          </a:xfrm>
          <a:prstGeom prst="rect">
            <a:avLst/>
          </a:prstGeom>
        </p:spPr>
        <p:txBody>
          <a:bodyPr/>
          <a:lstStyle/>
          <a:p>
            <a:fld id="{7939E21B-900F-4266-9DAC-AFCE3AA7A166}" type="datetimeFigureOut">
              <a:rPr lang="zh-CN" altLang="en-US" smtClean="0"/>
              <a:t>2023/2/13</a:t>
            </a:fld>
            <a:endParaRPr lang="zh-CN" altLang="en-US"/>
          </a:p>
        </p:txBody>
      </p:sp>
      <p:sp>
        <p:nvSpPr>
          <p:cNvPr id="3" name="页脚占位符 2">
            <a:extLst>
              <a:ext uri="{FF2B5EF4-FFF2-40B4-BE49-F238E27FC236}">
                <a16:creationId xmlns:a16="http://schemas.microsoft.com/office/drawing/2014/main" id="{290E62B7-53A9-4020-855F-F2D572F2EB2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81D3A28A-B444-4E30-8827-2F9A572165DB}"/>
              </a:ext>
            </a:extLst>
          </p:cNvPr>
          <p:cNvSpPr>
            <a:spLocks noGrp="1"/>
          </p:cNvSpPr>
          <p:nvPr>
            <p:ph type="sldNum" sz="quarter" idx="12"/>
          </p:nvPr>
        </p:nvSpPr>
        <p:spPr>
          <a:xfrm>
            <a:off x="8610600" y="6356350"/>
            <a:ext cx="2743200" cy="365125"/>
          </a:xfrm>
          <a:prstGeom prst="rect">
            <a:avLst/>
          </a:prstGeom>
        </p:spPr>
        <p:txBody>
          <a:bodyPr/>
          <a:lstStyle/>
          <a:p>
            <a:fld id="{2DE6A758-E164-4986-A8F8-BA4C8B0E2F20}" type="slidenum">
              <a:rPr lang="zh-CN" altLang="en-US" smtClean="0"/>
              <a:t>‹#›</a:t>
            </a:fld>
            <a:endParaRPr lang="zh-CN" altLang="en-US"/>
          </a:p>
        </p:txBody>
      </p:sp>
    </p:spTree>
    <p:extLst>
      <p:ext uri="{BB962C8B-B14F-4D97-AF65-F5344CB8AC3E}">
        <p14:creationId xmlns:p14="http://schemas.microsoft.com/office/powerpoint/2010/main" val="1087464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89DBE-EB3B-48B4-B12E-5CEE71EC5C7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14FBFF-E169-47A6-A77C-4A704D098CB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D53DCE8-9ABE-4394-B916-5BFA3A4C57B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267021C-59A4-45CA-93B9-3D3CF616CAB7}"/>
              </a:ext>
            </a:extLst>
          </p:cNvPr>
          <p:cNvSpPr>
            <a:spLocks noGrp="1"/>
          </p:cNvSpPr>
          <p:nvPr>
            <p:ph type="dt" sz="half" idx="10"/>
          </p:nvPr>
        </p:nvSpPr>
        <p:spPr>
          <a:xfrm>
            <a:off x="838200" y="6356350"/>
            <a:ext cx="2743200" cy="365125"/>
          </a:xfrm>
          <a:prstGeom prst="rect">
            <a:avLst/>
          </a:prstGeom>
        </p:spPr>
        <p:txBody>
          <a:bodyPr/>
          <a:lstStyle/>
          <a:p>
            <a:fld id="{7939E21B-900F-4266-9DAC-AFCE3AA7A166}" type="datetimeFigureOut">
              <a:rPr lang="zh-CN" altLang="en-US" smtClean="0"/>
              <a:t>2023/2/13</a:t>
            </a:fld>
            <a:endParaRPr lang="zh-CN" altLang="en-US"/>
          </a:p>
        </p:txBody>
      </p:sp>
      <p:sp>
        <p:nvSpPr>
          <p:cNvPr id="6" name="页脚占位符 5">
            <a:extLst>
              <a:ext uri="{FF2B5EF4-FFF2-40B4-BE49-F238E27FC236}">
                <a16:creationId xmlns:a16="http://schemas.microsoft.com/office/drawing/2014/main" id="{D9EB50A2-5AC4-4B2B-9DFF-1364C48C0D3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EA1D812D-C885-42E0-87E4-25AC371C7DF8}"/>
              </a:ext>
            </a:extLst>
          </p:cNvPr>
          <p:cNvSpPr>
            <a:spLocks noGrp="1"/>
          </p:cNvSpPr>
          <p:nvPr>
            <p:ph type="sldNum" sz="quarter" idx="12"/>
          </p:nvPr>
        </p:nvSpPr>
        <p:spPr>
          <a:xfrm>
            <a:off x="8610600" y="6356350"/>
            <a:ext cx="2743200" cy="365125"/>
          </a:xfrm>
          <a:prstGeom prst="rect">
            <a:avLst/>
          </a:prstGeom>
        </p:spPr>
        <p:txBody>
          <a:bodyPr/>
          <a:lstStyle/>
          <a:p>
            <a:fld id="{2DE6A758-E164-4986-A8F8-BA4C8B0E2F20}" type="slidenum">
              <a:rPr lang="zh-CN" altLang="en-US" smtClean="0"/>
              <a:t>‹#›</a:t>
            </a:fld>
            <a:endParaRPr lang="zh-CN" altLang="en-US"/>
          </a:p>
        </p:txBody>
      </p:sp>
    </p:spTree>
    <p:extLst>
      <p:ext uri="{BB962C8B-B14F-4D97-AF65-F5344CB8AC3E}">
        <p14:creationId xmlns:p14="http://schemas.microsoft.com/office/powerpoint/2010/main" val="3094113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1DFA2-1877-4C96-9699-53786938AE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BA1156B-3819-4BB3-BC84-2A82091A0C4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4F9931F-8DDA-4601-823D-C3C5F12B780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92571B3-1324-4664-A383-5DB15F3CB920}"/>
              </a:ext>
            </a:extLst>
          </p:cNvPr>
          <p:cNvSpPr>
            <a:spLocks noGrp="1"/>
          </p:cNvSpPr>
          <p:nvPr>
            <p:ph type="dt" sz="half" idx="10"/>
          </p:nvPr>
        </p:nvSpPr>
        <p:spPr>
          <a:xfrm>
            <a:off x="838200" y="6356350"/>
            <a:ext cx="2743200" cy="365125"/>
          </a:xfrm>
          <a:prstGeom prst="rect">
            <a:avLst/>
          </a:prstGeom>
        </p:spPr>
        <p:txBody>
          <a:bodyPr/>
          <a:lstStyle/>
          <a:p>
            <a:fld id="{7939E21B-900F-4266-9DAC-AFCE3AA7A166}" type="datetimeFigureOut">
              <a:rPr lang="zh-CN" altLang="en-US" smtClean="0"/>
              <a:t>2023/2/13</a:t>
            </a:fld>
            <a:endParaRPr lang="zh-CN" altLang="en-US"/>
          </a:p>
        </p:txBody>
      </p:sp>
      <p:sp>
        <p:nvSpPr>
          <p:cNvPr id="6" name="页脚占位符 5">
            <a:extLst>
              <a:ext uri="{FF2B5EF4-FFF2-40B4-BE49-F238E27FC236}">
                <a16:creationId xmlns:a16="http://schemas.microsoft.com/office/drawing/2014/main" id="{9DBCCB3A-F96C-4CCC-8FD6-887CACC9017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EE360154-3403-4835-9909-6CD9ABA6122E}"/>
              </a:ext>
            </a:extLst>
          </p:cNvPr>
          <p:cNvSpPr>
            <a:spLocks noGrp="1"/>
          </p:cNvSpPr>
          <p:nvPr>
            <p:ph type="sldNum" sz="quarter" idx="12"/>
          </p:nvPr>
        </p:nvSpPr>
        <p:spPr>
          <a:xfrm>
            <a:off x="8610600" y="6356350"/>
            <a:ext cx="2743200" cy="365125"/>
          </a:xfrm>
          <a:prstGeom prst="rect">
            <a:avLst/>
          </a:prstGeom>
        </p:spPr>
        <p:txBody>
          <a:bodyPr/>
          <a:lstStyle/>
          <a:p>
            <a:fld id="{2DE6A758-E164-4986-A8F8-BA4C8B0E2F20}" type="slidenum">
              <a:rPr lang="zh-CN" altLang="en-US" smtClean="0"/>
              <a:t>‹#›</a:t>
            </a:fld>
            <a:endParaRPr lang="zh-CN" altLang="en-US"/>
          </a:p>
        </p:txBody>
      </p:sp>
    </p:spTree>
    <p:extLst>
      <p:ext uri="{BB962C8B-B14F-4D97-AF65-F5344CB8AC3E}">
        <p14:creationId xmlns:p14="http://schemas.microsoft.com/office/powerpoint/2010/main" val="1380892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F37F3-1D7C-459E-A707-0706795A2FE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26BD08-B1AF-46C8-81E0-3AFA51C3D297}"/>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22214A-5CB3-42CF-B023-F856FC98A89E}"/>
              </a:ext>
            </a:extLst>
          </p:cNvPr>
          <p:cNvSpPr>
            <a:spLocks noGrp="1"/>
          </p:cNvSpPr>
          <p:nvPr>
            <p:ph type="dt" sz="half" idx="10"/>
          </p:nvPr>
        </p:nvSpPr>
        <p:spPr>
          <a:xfrm>
            <a:off x="838200" y="6356350"/>
            <a:ext cx="2743200" cy="365125"/>
          </a:xfrm>
          <a:prstGeom prst="rect">
            <a:avLst/>
          </a:prstGeom>
        </p:spPr>
        <p:txBody>
          <a:bodyPr/>
          <a:lstStyle/>
          <a:p>
            <a:fld id="{7939E21B-900F-4266-9DAC-AFCE3AA7A166}" type="datetimeFigureOut">
              <a:rPr lang="zh-CN" altLang="en-US" smtClean="0"/>
              <a:t>2023/2/13</a:t>
            </a:fld>
            <a:endParaRPr lang="zh-CN" altLang="en-US"/>
          </a:p>
        </p:txBody>
      </p:sp>
      <p:sp>
        <p:nvSpPr>
          <p:cNvPr id="5" name="页脚占位符 4">
            <a:extLst>
              <a:ext uri="{FF2B5EF4-FFF2-40B4-BE49-F238E27FC236}">
                <a16:creationId xmlns:a16="http://schemas.microsoft.com/office/drawing/2014/main" id="{921B6981-D5B4-4BF9-ACE7-50532B907F5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48316FC-1657-4368-9E91-40C9E3B030C0}"/>
              </a:ext>
            </a:extLst>
          </p:cNvPr>
          <p:cNvSpPr>
            <a:spLocks noGrp="1"/>
          </p:cNvSpPr>
          <p:nvPr>
            <p:ph type="sldNum" sz="quarter" idx="12"/>
          </p:nvPr>
        </p:nvSpPr>
        <p:spPr>
          <a:xfrm>
            <a:off x="8610600" y="6356350"/>
            <a:ext cx="2743200" cy="365125"/>
          </a:xfrm>
          <a:prstGeom prst="rect">
            <a:avLst/>
          </a:prstGeom>
        </p:spPr>
        <p:txBody>
          <a:bodyPr/>
          <a:lstStyle/>
          <a:p>
            <a:fld id="{2DE6A758-E164-4986-A8F8-BA4C8B0E2F20}" type="slidenum">
              <a:rPr lang="zh-CN" altLang="en-US" smtClean="0"/>
              <a:t>‹#›</a:t>
            </a:fld>
            <a:endParaRPr lang="zh-CN" altLang="en-US"/>
          </a:p>
        </p:txBody>
      </p:sp>
    </p:spTree>
    <p:extLst>
      <p:ext uri="{BB962C8B-B14F-4D97-AF65-F5344CB8AC3E}">
        <p14:creationId xmlns:p14="http://schemas.microsoft.com/office/powerpoint/2010/main" val="1964331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78CA71-43BE-451D-B904-AB0EBEDEEB60}"/>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466661-8BC7-4645-8CD5-EA4EC521F753}"/>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FA21F27-F6FC-474A-9B48-2EA9AD7A0D52}"/>
              </a:ext>
            </a:extLst>
          </p:cNvPr>
          <p:cNvSpPr>
            <a:spLocks noGrp="1"/>
          </p:cNvSpPr>
          <p:nvPr>
            <p:ph type="dt" sz="half" idx="10"/>
          </p:nvPr>
        </p:nvSpPr>
        <p:spPr>
          <a:xfrm>
            <a:off x="838200" y="6356350"/>
            <a:ext cx="2743200" cy="365125"/>
          </a:xfrm>
          <a:prstGeom prst="rect">
            <a:avLst/>
          </a:prstGeom>
        </p:spPr>
        <p:txBody>
          <a:bodyPr/>
          <a:lstStyle/>
          <a:p>
            <a:fld id="{7939E21B-900F-4266-9DAC-AFCE3AA7A166}" type="datetimeFigureOut">
              <a:rPr lang="zh-CN" altLang="en-US" smtClean="0"/>
              <a:t>2023/2/13</a:t>
            </a:fld>
            <a:endParaRPr lang="zh-CN" altLang="en-US"/>
          </a:p>
        </p:txBody>
      </p:sp>
      <p:sp>
        <p:nvSpPr>
          <p:cNvPr id="5" name="页脚占位符 4">
            <a:extLst>
              <a:ext uri="{FF2B5EF4-FFF2-40B4-BE49-F238E27FC236}">
                <a16:creationId xmlns:a16="http://schemas.microsoft.com/office/drawing/2014/main" id="{884848CF-9634-48C1-BFD7-78E93D28E05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60A8996-9EE1-4127-9872-2BFF6E9F7C68}"/>
              </a:ext>
            </a:extLst>
          </p:cNvPr>
          <p:cNvSpPr>
            <a:spLocks noGrp="1"/>
          </p:cNvSpPr>
          <p:nvPr>
            <p:ph type="sldNum" sz="quarter" idx="12"/>
          </p:nvPr>
        </p:nvSpPr>
        <p:spPr>
          <a:xfrm>
            <a:off x="8610600" y="6356350"/>
            <a:ext cx="2743200" cy="365125"/>
          </a:xfrm>
          <a:prstGeom prst="rect">
            <a:avLst/>
          </a:prstGeom>
        </p:spPr>
        <p:txBody>
          <a:bodyPr/>
          <a:lstStyle/>
          <a:p>
            <a:fld id="{2DE6A758-E164-4986-A8F8-BA4C8B0E2F20}" type="slidenum">
              <a:rPr lang="zh-CN" altLang="en-US" smtClean="0"/>
              <a:t>‹#›</a:t>
            </a:fld>
            <a:endParaRPr lang="zh-CN" altLang="en-US"/>
          </a:p>
        </p:txBody>
      </p:sp>
    </p:spTree>
    <p:extLst>
      <p:ext uri="{BB962C8B-B14F-4D97-AF65-F5344CB8AC3E}">
        <p14:creationId xmlns:p14="http://schemas.microsoft.com/office/powerpoint/2010/main" val="38520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7C8D2C8-E774-403D-9CEF-9D914880CE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5416"/>
          <a:stretch/>
        </p:blipFill>
        <p:spPr>
          <a:xfrm>
            <a:off x="2322444" y="0"/>
            <a:ext cx="7388086" cy="1251258"/>
          </a:xfrm>
          <a:prstGeom prst="rect">
            <a:avLst/>
          </a:prstGeom>
        </p:spPr>
      </p:pic>
      <p:pic>
        <p:nvPicPr>
          <p:cNvPr id="8" name="图片 7">
            <a:extLst>
              <a:ext uri="{FF2B5EF4-FFF2-40B4-BE49-F238E27FC236}">
                <a16:creationId xmlns:a16="http://schemas.microsoft.com/office/drawing/2014/main" id="{5A7B3E11-D0EE-4C2F-B3C3-1175275A8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82887" y="0"/>
            <a:ext cx="4118113" cy="6949316"/>
          </a:xfrm>
          <a:prstGeom prst="rect">
            <a:avLst/>
          </a:prstGeom>
        </p:spPr>
      </p:pic>
    </p:spTree>
    <p:extLst>
      <p:ext uri="{BB962C8B-B14F-4D97-AF65-F5344CB8AC3E}">
        <p14:creationId xmlns:p14="http://schemas.microsoft.com/office/powerpoint/2010/main" val="359647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A7B3E11-D0EE-4C2F-B3C3-1175275A8A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82887" y="0"/>
            <a:ext cx="4118113" cy="6949316"/>
          </a:xfrm>
          <a:prstGeom prst="rect">
            <a:avLst/>
          </a:prstGeom>
        </p:spPr>
      </p:pic>
      <p:sp>
        <p:nvSpPr>
          <p:cNvPr id="5" name="矩形 4">
            <a:extLst>
              <a:ext uri="{FF2B5EF4-FFF2-40B4-BE49-F238E27FC236}">
                <a16:creationId xmlns:a16="http://schemas.microsoft.com/office/drawing/2014/main" id="{E082A95B-DD85-4B5F-9CD0-CE988D849077}"/>
              </a:ext>
            </a:extLst>
          </p:cNvPr>
          <p:cNvSpPr/>
          <p:nvPr userDrawn="1"/>
        </p:nvSpPr>
        <p:spPr>
          <a:xfrm>
            <a:off x="1082040" y="1120140"/>
            <a:ext cx="10027920" cy="4747260"/>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eaLnBrk="1" fontAlgn="auto" hangingPunct="1">
              <a:spcBef>
                <a:spcPts val="0"/>
              </a:spcBef>
              <a:spcAft>
                <a:spcPts val="0"/>
              </a:spcAft>
              <a:defRPr/>
            </a:pPr>
            <a:endParaRPr lang="zh-CN" altLang="en-US" sz="2400">
              <a:solidFill>
                <a:srgbClr val="FFFFFF"/>
              </a:solidFill>
            </a:endParaRPr>
          </a:p>
        </p:txBody>
      </p:sp>
    </p:spTree>
    <p:extLst>
      <p:ext uri="{BB962C8B-B14F-4D97-AF65-F5344CB8AC3E}">
        <p14:creationId xmlns:p14="http://schemas.microsoft.com/office/powerpoint/2010/main" val="3539844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A7B3E11-D0EE-4C2F-B3C3-1175275A8A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82887" y="0"/>
            <a:ext cx="4118113" cy="6949316"/>
          </a:xfrm>
          <a:prstGeom prst="rect">
            <a:avLst/>
          </a:prstGeom>
        </p:spPr>
      </p:pic>
    </p:spTree>
    <p:extLst>
      <p:ext uri="{BB962C8B-B14F-4D97-AF65-F5344CB8AC3E}">
        <p14:creationId xmlns:p14="http://schemas.microsoft.com/office/powerpoint/2010/main" val="414027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C17A0C-E82F-45CB-8374-92CE6251B6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94517"/>
          <a:stretch/>
        </p:blipFill>
        <p:spPr>
          <a:xfrm>
            <a:off x="2322444" y="6387546"/>
            <a:ext cx="7388086" cy="470454"/>
          </a:xfrm>
          <a:custGeom>
            <a:avLst/>
            <a:gdLst>
              <a:gd name="connsiteX0" fmla="*/ 0 w 7388086"/>
              <a:gd name="connsiteY0" fmla="*/ 0 h 470454"/>
              <a:gd name="connsiteX1" fmla="*/ 7388086 w 7388086"/>
              <a:gd name="connsiteY1" fmla="*/ 0 h 470454"/>
              <a:gd name="connsiteX2" fmla="*/ 7388086 w 7388086"/>
              <a:gd name="connsiteY2" fmla="*/ 470454 h 470454"/>
              <a:gd name="connsiteX3" fmla="*/ 5960165 w 7388086"/>
              <a:gd name="connsiteY3" fmla="*/ 470454 h 470454"/>
              <a:gd name="connsiteX4" fmla="*/ 5960165 w 7388086"/>
              <a:gd name="connsiteY4" fmla="*/ 346581 h 470454"/>
              <a:gd name="connsiteX5" fmla="*/ 5718676 w 7388086"/>
              <a:gd name="connsiteY5" fmla="*/ 346581 h 470454"/>
              <a:gd name="connsiteX6" fmla="*/ 5718676 w 7388086"/>
              <a:gd name="connsiteY6" fmla="*/ 470454 h 470454"/>
              <a:gd name="connsiteX7" fmla="*/ 0 w 7388086"/>
              <a:gd name="connsiteY7" fmla="*/ 470454 h 47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8086" h="470454">
                <a:moveTo>
                  <a:pt x="0" y="0"/>
                </a:moveTo>
                <a:lnTo>
                  <a:pt x="7388086" y="0"/>
                </a:lnTo>
                <a:lnTo>
                  <a:pt x="7388086" y="470454"/>
                </a:lnTo>
                <a:lnTo>
                  <a:pt x="5960165" y="470454"/>
                </a:lnTo>
                <a:lnTo>
                  <a:pt x="5960165" y="346581"/>
                </a:lnTo>
                <a:lnTo>
                  <a:pt x="5718676" y="346581"/>
                </a:lnTo>
                <a:lnTo>
                  <a:pt x="5718676" y="470454"/>
                </a:lnTo>
                <a:lnTo>
                  <a:pt x="0" y="470454"/>
                </a:lnTo>
                <a:close/>
              </a:path>
            </a:pathLst>
          </a:custGeom>
        </p:spPr>
      </p:pic>
      <p:pic>
        <p:nvPicPr>
          <p:cNvPr id="8" name="图片 7">
            <a:extLst>
              <a:ext uri="{FF2B5EF4-FFF2-40B4-BE49-F238E27FC236}">
                <a16:creationId xmlns:a16="http://schemas.microsoft.com/office/drawing/2014/main" id="{5A7B3E11-D0EE-4C2F-B3C3-1175275A8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82887" y="0"/>
            <a:ext cx="4118113" cy="6949316"/>
          </a:xfrm>
          <a:prstGeom prst="rect">
            <a:avLst/>
          </a:prstGeom>
        </p:spPr>
      </p:pic>
    </p:spTree>
    <p:extLst>
      <p:ext uri="{BB962C8B-B14F-4D97-AF65-F5344CB8AC3E}">
        <p14:creationId xmlns:p14="http://schemas.microsoft.com/office/powerpoint/2010/main" val="180926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AE703-70D4-407C-878F-E806D2ECE23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C6BCD2F-C76E-46C4-BE75-648281BE105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7FA9263-3CD5-4F1B-A35D-E085294DD7B0}"/>
              </a:ext>
            </a:extLst>
          </p:cNvPr>
          <p:cNvSpPr>
            <a:spLocks noGrp="1"/>
          </p:cNvSpPr>
          <p:nvPr>
            <p:ph type="dt" sz="half" idx="10"/>
          </p:nvPr>
        </p:nvSpPr>
        <p:spPr>
          <a:xfrm>
            <a:off x="838200" y="6356350"/>
            <a:ext cx="2743200" cy="365125"/>
          </a:xfrm>
          <a:prstGeom prst="rect">
            <a:avLst/>
          </a:prstGeom>
        </p:spPr>
        <p:txBody>
          <a:bodyPr/>
          <a:lstStyle/>
          <a:p>
            <a:fld id="{7939E21B-900F-4266-9DAC-AFCE3AA7A166}" type="datetimeFigureOut">
              <a:rPr lang="zh-CN" altLang="en-US" smtClean="0"/>
              <a:t>2023/2/13</a:t>
            </a:fld>
            <a:endParaRPr lang="zh-CN" altLang="en-US"/>
          </a:p>
        </p:txBody>
      </p:sp>
      <p:sp>
        <p:nvSpPr>
          <p:cNvPr id="5" name="页脚占位符 4">
            <a:extLst>
              <a:ext uri="{FF2B5EF4-FFF2-40B4-BE49-F238E27FC236}">
                <a16:creationId xmlns:a16="http://schemas.microsoft.com/office/drawing/2014/main" id="{125FA1EE-0E48-4662-9FBA-D9CB00041AE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6B731DD-41CC-4E01-9E3E-0DC11E585A14}"/>
              </a:ext>
            </a:extLst>
          </p:cNvPr>
          <p:cNvSpPr>
            <a:spLocks noGrp="1"/>
          </p:cNvSpPr>
          <p:nvPr>
            <p:ph type="sldNum" sz="quarter" idx="12"/>
          </p:nvPr>
        </p:nvSpPr>
        <p:spPr>
          <a:xfrm>
            <a:off x="8610600" y="6356350"/>
            <a:ext cx="2743200" cy="365125"/>
          </a:xfrm>
          <a:prstGeom prst="rect">
            <a:avLst/>
          </a:prstGeom>
        </p:spPr>
        <p:txBody>
          <a:bodyPr/>
          <a:lstStyle/>
          <a:p>
            <a:fld id="{2DE6A758-E164-4986-A8F8-BA4C8B0E2F20}" type="slidenum">
              <a:rPr lang="zh-CN" altLang="en-US" smtClean="0"/>
              <a:t>‹#›</a:t>
            </a:fld>
            <a:endParaRPr lang="zh-CN" altLang="en-US"/>
          </a:p>
        </p:txBody>
      </p:sp>
    </p:spTree>
    <p:extLst>
      <p:ext uri="{BB962C8B-B14F-4D97-AF65-F5344CB8AC3E}">
        <p14:creationId xmlns:p14="http://schemas.microsoft.com/office/powerpoint/2010/main" val="2330969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D946C-2C27-4AC5-A50E-A1CC0570921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AF1A3B-C6E6-4F49-9CFC-B21819BFD28E}"/>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283BD80-2AB9-42B1-A1B0-18D1C5C281DE}"/>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AC66E98-7BC1-4096-A6A2-207822885CEB}"/>
              </a:ext>
            </a:extLst>
          </p:cNvPr>
          <p:cNvSpPr>
            <a:spLocks noGrp="1"/>
          </p:cNvSpPr>
          <p:nvPr>
            <p:ph type="dt" sz="half" idx="10"/>
          </p:nvPr>
        </p:nvSpPr>
        <p:spPr>
          <a:xfrm>
            <a:off x="838200" y="6356350"/>
            <a:ext cx="2743200" cy="365125"/>
          </a:xfrm>
          <a:prstGeom prst="rect">
            <a:avLst/>
          </a:prstGeom>
        </p:spPr>
        <p:txBody>
          <a:bodyPr/>
          <a:lstStyle/>
          <a:p>
            <a:fld id="{7939E21B-900F-4266-9DAC-AFCE3AA7A166}" type="datetimeFigureOut">
              <a:rPr lang="zh-CN" altLang="en-US" smtClean="0"/>
              <a:t>2023/2/13</a:t>
            </a:fld>
            <a:endParaRPr lang="zh-CN" altLang="en-US"/>
          </a:p>
        </p:txBody>
      </p:sp>
      <p:sp>
        <p:nvSpPr>
          <p:cNvPr id="6" name="页脚占位符 5">
            <a:extLst>
              <a:ext uri="{FF2B5EF4-FFF2-40B4-BE49-F238E27FC236}">
                <a16:creationId xmlns:a16="http://schemas.microsoft.com/office/drawing/2014/main" id="{C4B356F0-C9A6-4F7E-B020-E7DCA57264E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6ECCFC8-F196-4BDC-98B6-E58C739FA622}"/>
              </a:ext>
            </a:extLst>
          </p:cNvPr>
          <p:cNvSpPr>
            <a:spLocks noGrp="1"/>
          </p:cNvSpPr>
          <p:nvPr>
            <p:ph type="sldNum" sz="quarter" idx="12"/>
          </p:nvPr>
        </p:nvSpPr>
        <p:spPr>
          <a:xfrm>
            <a:off x="8610600" y="6356350"/>
            <a:ext cx="2743200" cy="365125"/>
          </a:xfrm>
          <a:prstGeom prst="rect">
            <a:avLst/>
          </a:prstGeom>
        </p:spPr>
        <p:txBody>
          <a:bodyPr/>
          <a:lstStyle/>
          <a:p>
            <a:fld id="{2DE6A758-E164-4986-A8F8-BA4C8B0E2F20}" type="slidenum">
              <a:rPr lang="zh-CN" altLang="en-US" smtClean="0"/>
              <a:t>‹#›</a:t>
            </a:fld>
            <a:endParaRPr lang="zh-CN" altLang="en-US"/>
          </a:p>
        </p:txBody>
      </p:sp>
    </p:spTree>
    <p:extLst>
      <p:ext uri="{BB962C8B-B14F-4D97-AF65-F5344CB8AC3E}">
        <p14:creationId xmlns:p14="http://schemas.microsoft.com/office/powerpoint/2010/main" val="1018796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AD116-A5E8-4F01-B386-0466814732A2}"/>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0FB1B53-D152-45CE-84BD-6A8DC4DF346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73BE3E0-A185-47F9-9A41-9C782521ADD6}"/>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CA10035-32EE-4EE0-A419-408611DF1B5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233349D-A835-4F30-958F-0BD596B9D4E9}"/>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4637AF0-099D-4732-9763-12D7B8E3D4A5}"/>
              </a:ext>
            </a:extLst>
          </p:cNvPr>
          <p:cNvSpPr>
            <a:spLocks noGrp="1"/>
          </p:cNvSpPr>
          <p:nvPr>
            <p:ph type="dt" sz="half" idx="10"/>
          </p:nvPr>
        </p:nvSpPr>
        <p:spPr>
          <a:xfrm>
            <a:off x="838200" y="6356350"/>
            <a:ext cx="2743200" cy="365125"/>
          </a:xfrm>
          <a:prstGeom prst="rect">
            <a:avLst/>
          </a:prstGeom>
        </p:spPr>
        <p:txBody>
          <a:bodyPr/>
          <a:lstStyle/>
          <a:p>
            <a:fld id="{7939E21B-900F-4266-9DAC-AFCE3AA7A166}" type="datetimeFigureOut">
              <a:rPr lang="zh-CN" altLang="en-US" smtClean="0"/>
              <a:t>2023/2/13</a:t>
            </a:fld>
            <a:endParaRPr lang="zh-CN" altLang="en-US"/>
          </a:p>
        </p:txBody>
      </p:sp>
      <p:sp>
        <p:nvSpPr>
          <p:cNvPr id="8" name="页脚占位符 7">
            <a:extLst>
              <a:ext uri="{FF2B5EF4-FFF2-40B4-BE49-F238E27FC236}">
                <a16:creationId xmlns:a16="http://schemas.microsoft.com/office/drawing/2014/main" id="{23E31476-38C7-4E5A-A430-1FF10D4BBD6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922313AC-9C0B-4F49-BDF2-54562E6503B9}"/>
              </a:ext>
            </a:extLst>
          </p:cNvPr>
          <p:cNvSpPr>
            <a:spLocks noGrp="1"/>
          </p:cNvSpPr>
          <p:nvPr>
            <p:ph type="sldNum" sz="quarter" idx="12"/>
          </p:nvPr>
        </p:nvSpPr>
        <p:spPr>
          <a:xfrm>
            <a:off x="8610600" y="6356350"/>
            <a:ext cx="2743200" cy="365125"/>
          </a:xfrm>
          <a:prstGeom prst="rect">
            <a:avLst/>
          </a:prstGeom>
        </p:spPr>
        <p:txBody>
          <a:bodyPr/>
          <a:lstStyle/>
          <a:p>
            <a:fld id="{2DE6A758-E164-4986-A8F8-BA4C8B0E2F20}" type="slidenum">
              <a:rPr lang="zh-CN" altLang="en-US" smtClean="0"/>
              <a:t>‹#›</a:t>
            </a:fld>
            <a:endParaRPr lang="zh-CN" altLang="en-US"/>
          </a:p>
        </p:txBody>
      </p:sp>
    </p:spTree>
    <p:extLst>
      <p:ext uri="{BB962C8B-B14F-4D97-AF65-F5344CB8AC3E}">
        <p14:creationId xmlns:p14="http://schemas.microsoft.com/office/powerpoint/2010/main" val="1711216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51F10-3188-4CA0-9D3F-2DEFEC94C46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1203BB2-142D-45E6-97C3-1E583CB413B5}"/>
              </a:ext>
            </a:extLst>
          </p:cNvPr>
          <p:cNvSpPr>
            <a:spLocks noGrp="1"/>
          </p:cNvSpPr>
          <p:nvPr>
            <p:ph type="dt" sz="half" idx="10"/>
          </p:nvPr>
        </p:nvSpPr>
        <p:spPr>
          <a:xfrm>
            <a:off x="838200" y="6356350"/>
            <a:ext cx="2743200" cy="365125"/>
          </a:xfrm>
          <a:prstGeom prst="rect">
            <a:avLst/>
          </a:prstGeom>
        </p:spPr>
        <p:txBody>
          <a:bodyPr/>
          <a:lstStyle/>
          <a:p>
            <a:fld id="{7939E21B-900F-4266-9DAC-AFCE3AA7A166}" type="datetimeFigureOut">
              <a:rPr lang="zh-CN" altLang="en-US" smtClean="0"/>
              <a:t>2023/2/13</a:t>
            </a:fld>
            <a:endParaRPr lang="zh-CN" altLang="en-US"/>
          </a:p>
        </p:txBody>
      </p:sp>
      <p:sp>
        <p:nvSpPr>
          <p:cNvPr id="4" name="页脚占位符 3">
            <a:extLst>
              <a:ext uri="{FF2B5EF4-FFF2-40B4-BE49-F238E27FC236}">
                <a16:creationId xmlns:a16="http://schemas.microsoft.com/office/drawing/2014/main" id="{6932A428-B70B-4E8A-B71C-44E211C08EE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B99C7FCC-03CE-4A51-9FFA-E86BCDA78024}"/>
              </a:ext>
            </a:extLst>
          </p:cNvPr>
          <p:cNvSpPr>
            <a:spLocks noGrp="1"/>
          </p:cNvSpPr>
          <p:nvPr>
            <p:ph type="sldNum" sz="quarter" idx="12"/>
          </p:nvPr>
        </p:nvSpPr>
        <p:spPr>
          <a:xfrm>
            <a:off x="8610600" y="6356350"/>
            <a:ext cx="2743200" cy="365125"/>
          </a:xfrm>
          <a:prstGeom prst="rect">
            <a:avLst/>
          </a:prstGeom>
        </p:spPr>
        <p:txBody>
          <a:bodyPr/>
          <a:lstStyle/>
          <a:p>
            <a:fld id="{2DE6A758-E164-4986-A8F8-BA4C8B0E2F20}" type="slidenum">
              <a:rPr lang="zh-CN" altLang="en-US" smtClean="0"/>
              <a:t>‹#›</a:t>
            </a:fld>
            <a:endParaRPr lang="zh-CN" altLang="en-US"/>
          </a:p>
        </p:txBody>
      </p:sp>
    </p:spTree>
    <p:extLst>
      <p:ext uri="{BB962C8B-B14F-4D97-AF65-F5344CB8AC3E}">
        <p14:creationId xmlns:p14="http://schemas.microsoft.com/office/powerpoint/2010/main" val="375626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1D048D6-AA76-40CA-BE25-294404C15C1A}"/>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t="1155" b="1443"/>
          <a:stretch/>
        </p:blipFill>
        <p:spPr>
          <a:xfrm>
            <a:off x="-1" y="0"/>
            <a:ext cx="12192001" cy="6858000"/>
          </a:xfrm>
          <a:prstGeom prst="rect">
            <a:avLst/>
          </a:prstGeom>
        </p:spPr>
      </p:pic>
    </p:spTree>
    <p:extLst>
      <p:ext uri="{BB962C8B-B14F-4D97-AF65-F5344CB8AC3E}">
        <p14:creationId xmlns:p14="http://schemas.microsoft.com/office/powerpoint/2010/main" val="4237517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png"/><Relationship Id="rId4" Type="http://schemas.openxmlformats.org/officeDocument/2006/relationships/image" Target="../media/image21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jfi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27.png"/><Relationship Id="rId7"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10" Type="http://schemas.openxmlformats.org/officeDocument/2006/relationships/image" Target="../media/image38.emf"/><Relationship Id="rId4" Type="http://schemas.openxmlformats.org/officeDocument/2006/relationships/image" Target="../media/image22.png"/><Relationship Id="rId9" Type="http://schemas.openxmlformats.org/officeDocument/2006/relationships/image" Target="../media/image37.emf"/></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0.emf"/><Relationship Id="rId4" Type="http://schemas.openxmlformats.org/officeDocument/2006/relationships/image" Target="../media/image39.emf"/></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3.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notesSlide" Target="../notesSlides/notesSlide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slideLayout" Target="../slideLayouts/slideLayout10.xml"/><Relationship Id="rId5" Type="http://schemas.openxmlformats.org/officeDocument/2006/relationships/tags" Target="../tags/tag8.xml"/><Relationship Id="rId15" Type="http://schemas.openxmlformats.org/officeDocument/2006/relationships/image" Target="../media/image7.png"/><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22.png"/><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9.png"/><Relationship Id="rId3" Type="http://schemas.openxmlformats.org/officeDocument/2006/relationships/image" Target="../media/image22.png"/><Relationship Id="rId7" Type="http://schemas.openxmlformats.org/officeDocument/2006/relationships/image" Target="../media/image49.emf"/><Relationship Id="rId12"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emf"/><Relationship Id="rId11" Type="http://schemas.openxmlformats.org/officeDocument/2006/relationships/image" Target="../media/image57.png"/><Relationship Id="rId5" Type="http://schemas.openxmlformats.org/officeDocument/2006/relationships/image" Target="../media/image47.emf"/><Relationship Id="rId10" Type="http://schemas.openxmlformats.org/officeDocument/2006/relationships/image" Target="../media/image530.png"/><Relationship Id="rId4" Type="http://schemas.openxmlformats.org/officeDocument/2006/relationships/image" Target="../media/image46.emf"/><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2.emf"/><Relationship Id="rId4" Type="http://schemas.openxmlformats.org/officeDocument/2006/relationships/image" Target="../media/image51.emf"/></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jfif"/></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mailto:1614776823@qq.com" TargetMode="Externa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3.sv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09808DC1-83CF-495D-883F-810EC2052219}"/>
              </a:ext>
            </a:extLst>
          </p:cNvPr>
          <p:cNvSpPr txBox="1"/>
          <p:nvPr/>
        </p:nvSpPr>
        <p:spPr>
          <a:xfrm>
            <a:off x="5209698" y="1576249"/>
            <a:ext cx="1178149" cy="1107996"/>
          </a:xfrm>
          <a:prstGeom prst="rect">
            <a:avLst/>
          </a:prstGeom>
          <a:noFill/>
        </p:spPr>
        <p:txBody>
          <a:bodyPr wrap="square" rtlCol="0">
            <a:spAutoFit/>
          </a:bodyPr>
          <a:lstStyle/>
          <a:p>
            <a:pPr algn="r"/>
            <a:r>
              <a:rPr lang="zh-CN" altLang="en-US" sz="6600" b="1" dirty="0">
                <a:solidFill>
                  <a:srgbClr val="B0815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rPr>
              <a:t>随</a:t>
            </a:r>
          </a:p>
        </p:txBody>
      </p:sp>
      <p:sp>
        <p:nvSpPr>
          <p:cNvPr id="26" name="矩形 25">
            <a:extLst>
              <a:ext uri="{FF2B5EF4-FFF2-40B4-BE49-F238E27FC236}">
                <a16:creationId xmlns:a16="http://schemas.microsoft.com/office/drawing/2014/main" id="{86B850AE-4BD8-4D61-A627-7D5FCEBFDBDA}"/>
              </a:ext>
            </a:extLst>
          </p:cNvPr>
          <p:cNvSpPr/>
          <p:nvPr/>
        </p:nvSpPr>
        <p:spPr>
          <a:xfrm>
            <a:off x="8656083" y="5936013"/>
            <a:ext cx="3275505" cy="830997"/>
          </a:xfrm>
          <a:prstGeom prst="rect">
            <a:avLst/>
          </a:prstGeom>
        </p:spPr>
        <p:txBody>
          <a:bodyPr wrap="square">
            <a:spAutoFit/>
          </a:bodyPr>
          <a:lstStyle/>
          <a:p>
            <a:pPr algn="r">
              <a:buClr>
                <a:srgbClr val="E24848"/>
              </a:buClr>
            </a:pPr>
            <a:r>
              <a:rPr lang="zh-CN" altLang="en-US" sz="2400" noProof="1">
                <a:solidFill>
                  <a:schemeClr val="bg1">
                    <a:lumMod val="50000"/>
                  </a:schemeClr>
                </a:solidFill>
                <a:latin typeface="Calibri Light" panose="020F0302020204030204" pitchFamily="34" charset="0"/>
                <a:cs typeface="Arial" panose="020B0604020202020204" pitchFamily="34" charset="0"/>
              </a:rPr>
              <a:t>连大数学建模工作室</a:t>
            </a:r>
            <a:endParaRPr lang="en-US" altLang="zh-CN" sz="2400" noProof="1">
              <a:solidFill>
                <a:schemeClr val="bg1">
                  <a:lumMod val="50000"/>
                </a:schemeClr>
              </a:solidFill>
              <a:latin typeface="Calibri Light" panose="020F0302020204030204" pitchFamily="34" charset="0"/>
              <a:cs typeface="Arial" panose="020B0604020202020204" pitchFamily="34" charset="0"/>
            </a:endParaRPr>
          </a:p>
          <a:p>
            <a:pPr algn="r">
              <a:buClr>
                <a:srgbClr val="E24848"/>
              </a:buClr>
            </a:pPr>
            <a:r>
              <a:rPr lang="zh-CN" altLang="en-US" sz="2400" noProof="1">
                <a:solidFill>
                  <a:schemeClr val="bg1">
                    <a:lumMod val="50000"/>
                  </a:schemeClr>
                </a:solidFill>
                <a:latin typeface="Calibri Light" panose="020F0302020204030204" pitchFamily="34" charset="0"/>
                <a:cs typeface="Arial" panose="020B0604020202020204" pitchFamily="34" charset="0"/>
              </a:rPr>
              <a:t>自动</a:t>
            </a:r>
            <a:r>
              <a:rPr lang="en-US" altLang="zh-CN" sz="2400" noProof="1">
                <a:solidFill>
                  <a:schemeClr val="bg1">
                    <a:lumMod val="50000"/>
                  </a:schemeClr>
                </a:solidFill>
                <a:latin typeface="Calibri Light" panose="020F0302020204030204" pitchFamily="34" charset="0"/>
                <a:cs typeface="Arial" panose="020B0604020202020204" pitchFamily="34" charset="0"/>
              </a:rPr>
              <a:t>211</a:t>
            </a:r>
            <a:r>
              <a:rPr lang="zh-CN" altLang="en-US" sz="2400" noProof="1">
                <a:solidFill>
                  <a:schemeClr val="bg1">
                    <a:lumMod val="50000"/>
                  </a:schemeClr>
                </a:solidFill>
                <a:latin typeface="Calibri Light" panose="020F0302020204030204" pitchFamily="34" charset="0"/>
                <a:cs typeface="Arial" panose="020B0604020202020204" pitchFamily="34" charset="0"/>
              </a:rPr>
              <a:t>谢雨廷</a:t>
            </a:r>
            <a:endParaRPr lang="en-US" altLang="zh-CN" sz="2400" noProof="1">
              <a:solidFill>
                <a:schemeClr val="bg1">
                  <a:lumMod val="50000"/>
                </a:schemeClr>
              </a:solidFill>
              <a:latin typeface="Calibri Light" panose="020F030202020403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1707AC4E-2C9E-47CC-91B1-317245EEAAE4}"/>
              </a:ext>
            </a:extLst>
          </p:cNvPr>
          <p:cNvSpPr txBox="1"/>
          <p:nvPr/>
        </p:nvSpPr>
        <p:spPr>
          <a:xfrm>
            <a:off x="5985844" y="2292400"/>
            <a:ext cx="1178149" cy="1200329"/>
          </a:xfrm>
          <a:prstGeom prst="rect">
            <a:avLst/>
          </a:prstGeom>
          <a:noFill/>
        </p:spPr>
        <p:txBody>
          <a:bodyPr wrap="square" rtlCol="0">
            <a:spAutoFit/>
          </a:bodyPr>
          <a:lstStyle/>
          <a:p>
            <a:pPr algn="r"/>
            <a:r>
              <a:rPr lang="zh-CN" altLang="en-US" sz="7200" b="1" dirty="0">
                <a:solidFill>
                  <a:srgbClr val="AD8254"/>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rPr>
              <a:t>机</a:t>
            </a:r>
          </a:p>
        </p:txBody>
      </p:sp>
      <p:sp>
        <p:nvSpPr>
          <p:cNvPr id="29" name="任意多边形: 形状 28">
            <a:extLst>
              <a:ext uri="{FF2B5EF4-FFF2-40B4-BE49-F238E27FC236}">
                <a16:creationId xmlns:a16="http://schemas.microsoft.com/office/drawing/2014/main" id="{11FD9553-C902-47F3-834B-72901E66D9CE}"/>
              </a:ext>
            </a:extLst>
          </p:cNvPr>
          <p:cNvSpPr/>
          <p:nvPr/>
        </p:nvSpPr>
        <p:spPr>
          <a:xfrm rot="21113618">
            <a:off x="5432481" y="3366825"/>
            <a:ext cx="1084529" cy="986873"/>
          </a:xfrm>
          <a:custGeom>
            <a:avLst/>
            <a:gdLst>
              <a:gd name="connsiteX0" fmla="*/ 166114 w 1054381"/>
              <a:gd name="connsiteY0" fmla="*/ 272834 h 883315"/>
              <a:gd name="connsiteX1" fmla="*/ 568886 w 1054381"/>
              <a:gd name="connsiteY1" fmla="*/ 691 h 883315"/>
              <a:gd name="connsiteX2" fmla="*/ 1026086 w 1054381"/>
              <a:gd name="connsiteY2" fmla="*/ 207520 h 883315"/>
              <a:gd name="connsiteX3" fmla="*/ 928114 w 1054381"/>
              <a:gd name="connsiteY3" fmla="*/ 588520 h 883315"/>
              <a:gd name="connsiteX4" fmla="*/ 296743 w 1054381"/>
              <a:gd name="connsiteY4" fmla="*/ 882434 h 883315"/>
              <a:gd name="connsiteX5" fmla="*/ 2829 w 1054381"/>
              <a:gd name="connsiteY5" fmla="*/ 664720 h 883315"/>
              <a:gd name="connsiteX6" fmla="*/ 166114 w 1054381"/>
              <a:gd name="connsiteY6" fmla="*/ 272834 h 88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4381" h="883315">
                <a:moveTo>
                  <a:pt x="166114" y="272834"/>
                </a:moveTo>
                <a:cubicBezTo>
                  <a:pt x="260457" y="162163"/>
                  <a:pt x="425557" y="11577"/>
                  <a:pt x="568886" y="691"/>
                </a:cubicBezTo>
                <a:cubicBezTo>
                  <a:pt x="712215" y="-10195"/>
                  <a:pt x="966215" y="109548"/>
                  <a:pt x="1026086" y="207520"/>
                </a:cubicBezTo>
                <a:cubicBezTo>
                  <a:pt x="1085957" y="305492"/>
                  <a:pt x="1049671" y="476034"/>
                  <a:pt x="928114" y="588520"/>
                </a:cubicBezTo>
                <a:cubicBezTo>
                  <a:pt x="806557" y="701006"/>
                  <a:pt x="450957" y="869734"/>
                  <a:pt x="296743" y="882434"/>
                </a:cubicBezTo>
                <a:cubicBezTo>
                  <a:pt x="142529" y="895134"/>
                  <a:pt x="22786" y="768134"/>
                  <a:pt x="2829" y="664720"/>
                </a:cubicBezTo>
                <a:cubicBezTo>
                  <a:pt x="-17128" y="561306"/>
                  <a:pt x="71771" y="383505"/>
                  <a:pt x="166114" y="272834"/>
                </a:cubicBezTo>
                <a:close/>
              </a:path>
            </a:pathLst>
          </a:custGeom>
          <a:solidFill>
            <a:srgbClr val="D1C1AC"/>
          </a:solidFill>
          <a:ln>
            <a:noFill/>
          </a:ln>
          <a:effectLst>
            <a:innerShdw blurRad="635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造字工房悦黑体验版纤细体" pitchFamily="50" charset="-122"/>
              <a:ea typeface="造字工房悦黑体验版纤细体" pitchFamily="50" charset="-122"/>
            </a:endParaRPr>
          </a:p>
        </p:txBody>
      </p:sp>
      <p:sp>
        <p:nvSpPr>
          <p:cNvPr id="30" name="文本框 29">
            <a:extLst>
              <a:ext uri="{FF2B5EF4-FFF2-40B4-BE49-F238E27FC236}">
                <a16:creationId xmlns:a16="http://schemas.microsoft.com/office/drawing/2014/main" id="{EE192009-3539-4312-8685-2E3839A3041E}"/>
              </a:ext>
            </a:extLst>
          </p:cNvPr>
          <p:cNvSpPr txBox="1"/>
          <p:nvPr/>
        </p:nvSpPr>
        <p:spPr>
          <a:xfrm>
            <a:off x="5245228" y="3278778"/>
            <a:ext cx="1178149" cy="1015663"/>
          </a:xfrm>
          <a:prstGeom prst="rect">
            <a:avLst/>
          </a:prstGeom>
          <a:noFill/>
        </p:spPr>
        <p:txBody>
          <a:bodyPr wrap="square" rtlCol="0">
            <a:spAutoFit/>
          </a:bodyPr>
          <a:lstStyle/>
          <a:p>
            <a:pPr algn="r"/>
            <a:r>
              <a:rPr lang="zh-CN" altLang="en-US" sz="6000" b="1" dirty="0">
                <a:solidFill>
                  <a:srgbClr val="5B8067"/>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rPr>
              <a:t>森</a:t>
            </a:r>
          </a:p>
        </p:txBody>
      </p:sp>
      <p:pic>
        <p:nvPicPr>
          <p:cNvPr id="22" name="图片 39">
            <a:extLst>
              <a:ext uri="{FF2B5EF4-FFF2-40B4-BE49-F238E27FC236}">
                <a16:creationId xmlns:a16="http://schemas.microsoft.com/office/drawing/2014/main" id="{4D1B2C54-A7F5-4D04-ABD1-8070FCFE86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18" t="63560" r="76033" b="16072"/>
          <a:stretch/>
        </p:blipFill>
        <p:spPr bwMode="auto">
          <a:xfrm rot="19432654" flipH="1">
            <a:off x="9729784" y="3249731"/>
            <a:ext cx="931559" cy="99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文本框 27">
            <a:extLst>
              <a:ext uri="{FF2B5EF4-FFF2-40B4-BE49-F238E27FC236}">
                <a16:creationId xmlns:a16="http://schemas.microsoft.com/office/drawing/2014/main" id="{E207A6F4-EC54-4FD4-A846-4572A351BA2E}"/>
              </a:ext>
            </a:extLst>
          </p:cNvPr>
          <p:cNvSpPr txBox="1"/>
          <p:nvPr/>
        </p:nvSpPr>
        <p:spPr>
          <a:xfrm>
            <a:off x="5209699" y="4300975"/>
            <a:ext cx="1178149" cy="1200329"/>
          </a:xfrm>
          <a:prstGeom prst="rect">
            <a:avLst/>
          </a:prstGeom>
          <a:noFill/>
        </p:spPr>
        <p:txBody>
          <a:bodyPr wrap="square" rtlCol="0">
            <a:spAutoFit/>
          </a:bodyPr>
          <a:lstStyle/>
          <a:p>
            <a:pPr algn="r"/>
            <a:r>
              <a:rPr lang="zh-CN" altLang="en-US" sz="7200" b="1" dirty="0">
                <a:solidFill>
                  <a:srgbClr val="61846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rPr>
              <a:t>林</a:t>
            </a:r>
          </a:p>
        </p:txBody>
      </p:sp>
      <p:pic>
        <p:nvPicPr>
          <p:cNvPr id="2" name="图片 1">
            <a:extLst>
              <a:ext uri="{FF2B5EF4-FFF2-40B4-BE49-F238E27FC236}">
                <a16:creationId xmlns:a16="http://schemas.microsoft.com/office/drawing/2014/main" id="{3DE344F6-F952-D952-6174-4A900442EC2F}"/>
              </a:ext>
            </a:extLst>
          </p:cNvPr>
          <p:cNvPicPr>
            <a:picLocks noChangeAspect="1"/>
          </p:cNvPicPr>
          <p:nvPr>
            <p:custDataLst>
              <p:tags r:id="rId1"/>
            </p:custDataLst>
          </p:nvPr>
        </p:nvPicPr>
        <p:blipFill>
          <a:blip r:embed="rId6" cstate="print">
            <a:extLst>
              <a:ext uri="{BEBA8EAE-BF5A-486C-A8C5-ECC9F3942E4B}">
                <a14:imgProps xmlns:a14="http://schemas.microsoft.com/office/drawing/2010/main">
                  <a14:imgLayer r:embed="rId7">
                    <a14:imgEffect>
                      <a14:backgroundRemoval t="187" b="98507" l="1493" r="98321">
                        <a14:foregroundMark x1="20522" y1="24067" x2="11381" y2="67537"/>
                        <a14:foregroundMark x1="11381" y1="67537" x2="59328" y2="69403"/>
                        <a14:foregroundMark x1="59328" y1="69403" x2="35448" y2="17724"/>
                        <a14:foregroundMark x1="35448" y1="17724" x2="32276" y2="16791"/>
                        <a14:foregroundMark x1="32276" y1="16791" x2="14739" y2="82649"/>
                        <a14:foregroundMark x1="14739" y1="82649" x2="69776" y2="49813"/>
                        <a14:foregroundMark x1="69776" y1="49813" x2="31157" y2="38433"/>
                        <a14:foregroundMark x1="31157" y1="38433" x2="17537" y2="60634"/>
                        <a14:foregroundMark x1="17537" y1="60634" x2="42164" y2="91604"/>
                        <a14:foregroundMark x1="42164" y1="91604" x2="83396" y2="73321"/>
                        <a14:foregroundMark x1="83396" y1="73321" x2="68843" y2="32836"/>
                        <a14:foregroundMark x1="62127" y1="30037" x2="13246" y2="24813"/>
                        <a14:foregroundMark x1="21269" y1="19776" x2="1493" y2="55597"/>
                        <a14:foregroundMark x1="1493" y1="55597" x2="1493" y2="55597"/>
                        <a14:foregroundMark x1="37313" y1="10261" x2="68843" y2="36007"/>
                        <a14:foregroundMark x1="68843" y1="36007" x2="67164" y2="90299"/>
                        <a14:foregroundMark x1="67164" y1="90299" x2="46828" y2="94216"/>
                        <a14:foregroundMark x1="16231" y1="38060" x2="46642" y2="63433"/>
                        <a14:foregroundMark x1="46642" y1="63433" x2="56343" y2="83396"/>
                        <a14:foregroundMark x1="56343" y1="83396" x2="20336" y2="66791"/>
                        <a14:foregroundMark x1="20336" y1="66791" x2="13993" y2="47575"/>
                        <a14:foregroundMark x1="13993" y1="47575" x2="5224" y2="58396"/>
                        <a14:foregroundMark x1="5224" y1="58396" x2="53358" y2="93470"/>
                        <a14:foregroundMark x1="53358" y1="93470" x2="90672" y2="52612"/>
                        <a14:foregroundMark x1="48321" y1="12500" x2="82649" y2="31343"/>
                        <a14:foregroundMark x1="82649" y1="31343" x2="82649" y2="31343"/>
                        <a14:foregroundMark x1="82649" y1="31343" x2="42537" y2="11194"/>
                        <a14:foregroundMark x1="42537" y1="11194" x2="35821" y2="11007"/>
                        <a14:foregroundMark x1="35821" y1="11007" x2="76493" y2="14179"/>
                        <a14:foregroundMark x1="76493" y1="14179" x2="77612" y2="14552"/>
                        <a14:foregroundMark x1="77612" y1="14552" x2="31530" y2="5784"/>
                        <a14:foregroundMark x1="48321" y1="5784" x2="52612" y2="5784"/>
                        <a14:foregroundMark x1="52612" y1="5784" x2="55597" y2="4478"/>
                        <a14:foregroundMark x1="87127" y1="31343" x2="69963" y2="78918"/>
                        <a14:foregroundMark x1="69963" y1="78918" x2="68843" y2="79664"/>
                        <a14:foregroundMark x1="87127" y1="36567" x2="81157" y2="82090"/>
                        <a14:foregroundMark x1="81157" y1="82090" x2="88433" y2="40858"/>
                        <a14:foregroundMark x1="98694" y1="43097" x2="87873" y2="73134"/>
                        <a14:foregroundMark x1="52052" y1="89925" x2="50560" y2="98694"/>
                        <a14:foregroundMark x1="47575" y1="80410" x2="37313" y2="72388"/>
                        <a14:foregroundMark x1="81157" y1="17537" x2="81157" y2="17537"/>
                        <a14:foregroundMark x1="53731" y1="187" x2="48881" y2="1679"/>
                      </a14:backgroundRemoval>
                    </a14:imgEffect>
                  </a14:imgLayer>
                </a14:imgProps>
              </a:ext>
              <a:ext uri="{28A0092B-C50C-407E-A947-70E740481C1C}">
                <a14:useLocalDpi xmlns:a14="http://schemas.microsoft.com/office/drawing/2010/main" val="0"/>
              </a:ext>
            </a:extLst>
          </a:blip>
          <a:stretch>
            <a:fillRect/>
          </a:stretch>
        </p:blipFill>
        <p:spPr>
          <a:xfrm>
            <a:off x="9694845" y="90990"/>
            <a:ext cx="1170748" cy="1170748"/>
          </a:xfrm>
          <a:prstGeom prst="rect">
            <a:avLst/>
          </a:prstGeom>
        </p:spPr>
      </p:pic>
      <p:pic>
        <p:nvPicPr>
          <p:cNvPr id="3" name="图片 2">
            <a:extLst>
              <a:ext uri="{FF2B5EF4-FFF2-40B4-BE49-F238E27FC236}">
                <a16:creationId xmlns:a16="http://schemas.microsoft.com/office/drawing/2014/main" id="{0905F164-BE88-8C3C-7EE1-CD8D5E8A8768}"/>
              </a:ext>
            </a:extLst>
          </p:cNvPr>
          <p:cNvPicPr>
            <a:picLocks noChangeAspect="1"/>
          </p:cNvPicPr>
          <p:nvPr>
            <p:custDataLst>
              <p:tags r:id="rId2"/>
            </p:custDataLst>
          </p:nvPr>
        </p:nvPicPr>
        <p:blipFill>
          <a:blip r:embed="rId8" cstate="print">
            <a:extLst>
              <a:ext uri="{BEBA8EAE-BF5A-486C-A8C5-ECC9F3942E4B}">
                <a14:imgProps xmlns:a14="http://schemas.microsoft.com/office/drawing/2010/main">
                  <a14:imgLayer r:embed="rId9">
                    <a14:imgEffect>
                      <a14:backgroundRemoval t="2138" b="97150" l="2732" r="96081">
                        <a14:foregroundMark x1="8432" y1="40618" x2="19477" y2="81473"/>
                        <a14:foregroundMark x1="19477" y1="81473" x2="59145" y2="91686"/>
                        <a14:foregroundMark x1="59145" y1="91686" x2="82542" y2="76841"/>
                        <a14:foregroundMark x1="82542" y1="76841" x2="88717" y2="47981"/>
                        <a14:foregroundMark x1="88717" y1="47981" x2="66152" y2="81948"/>
                        <a14:foregroundMark x1="66152" y1="81948" x2="25416" y2="78029"/>
                        <a14:foregroundMark x1="25416" y1="78029" x2="5463" y2="33373"/>
                        <a14:foregroundMark x1="5463" y1="33373" x2="29929" y2="8195"/>
                        <a14:foregroundMark x1="29929" y1="8195" x2="24584" y2="20903"/>
                        <a14:foregroundMark x1="42399" y1="5107" x2="42399" y2="5107"/>
                        <a14:foregroundMark x1="92637" y1="31235" x2="82660" y2="77078"/>
                        <a14:foregroundMark x1="82660" y1="77078" x2="59620" y2="88361"/>
                        <a14:foregroundMark x1="6888" y1="44062" x2="9264" y2="72328"/>
                        <a14:foregroundMark x1="9264" y1="72328" x2="30048" y2="85511"/>
                        <a14:foregroundMark x1="37411" y1="61758" x2="65083" y2="60808"/>
                        <a14:foregroundMark x1="65083" y1="60808" x2="74941" y2="68171"/>
                        <a14:foregroundMark x1="74941" y1="68171" x2="74941" y2="68171"/>
                        <a14:foregroundMark x1="74941" y1="68171" x2="45368" y2="66271"/>
                        <a14:foregroundMark x1="45368" y1="66271" x2="74347" y2="59264"/>
                        <a14:foregroundMark x1="74347" y1="59264" x2="47268" y2="63420"/>
                        <a14:foregroundMark x1="47268" y1="63420" x2="43824" y2="72684"/>
                        <a14:foregroundMark x1="94181" y1="36698" x2="83135" y2="76603"/>
                        <a14:foregroundMark x1="83135" y1="76603" x2="65083" y2="96556"/>
                        <a14:foregroundMark x1="65083" y1="96556" x2="30523" y2="91924"/>
                        <a14:foregroundMark x1="30523" y1="91924" x2="29572" y2="90855"/>
                        <a14:foregroundMark x1="2969" y1="39192" x2="9264" y2="76128"/>
                        <a14:foregroundMark x1="9264" y1="76128" x2="21140" y2="84917"/>
                        <a14:foregroundMark x1="47268" y1="2613" x2="54157" y2="2138"/>
                        <a14:foregroundMark x1="95131" y1="37173" x2="87530" y2="67458"/>
                        <a14:foregroundMark x1="87530" y1="67458" x2="94181" y2="62352"/>
                        <a14:foregroundMark x1="94181" y1="62352" x2="77791" y2="86580"/>
                        <a14:foregroundMark x1="77791" y1="86580" x2="43587" y2="97268"/>
                        <a14:foregroundMark x1="43587" y1="97268" x2="36461" y2="96318"/>
                        <a14:foregroundMark x1="96081" y1="46556" x2="96081" y2="55938"/>
                      </a14:backgroundRemoval>
                    </a14:imgEffect>
                  </a14:imgLayer>
                </a14:imgProps>
              </a:ext>
              <a:ext uri="{28A0092B-C50C-407E-A947-70E740481C1C}">
                <a14:useLocalDpi xmlns:a14="http://schemas.microsoft.com/office/drawing/2010/main" val="0"/>
              </a:ext>
            </a:extLst>
          </a:blip>
          <a:stretch>
            <a:fillRect/>
          </a:stretch>
        </p:blipFill>
        <p:spPr>
          <a:xfrm>
            <a:off x="10955335" y="90990"/>
            <a:ext cx="1170748" cy="1134664"/>
          </a:xfrm>
          <a:prstGeom prst="rect">
            <a:avLst/>
          </a:prstGeom>
        </p:spPr>
      </p:pic>
    </p:spTree>
    <p:extLst>
      <p:ext uri="{BB962C8B-B14F-4D97-AF65-F5344CB8AC3E}">
        <p14:creationId xmlns:p14="http://schemas.microsoft.com/office/powerpoint/2010/main" val="106214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0.70"/>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par>
                                <p:cTn id="10" presetID="55" presetClass="entr" presetSubtype="0" fill="hold" grpId="0" nodeType="withEffect">
                                  <p:stCondLst>
                                    <p:cond delay="5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strVal val="#ppt_w*0.70"/>
                                          </p:val>
                                        </p:tav>
                                        <p:tav tm="100000">
                                          <p:val>
                                            <p:strVal val="#ppt_w"/>
                                          </p:val>
                                        </p:tav>
                                      </p:tavLst>
                                    </p:anim>
                                    <p:anim calcmode="lin" valueType="num">
                                      <p:cBhvr>
                                        <p:cTn id="13" dur="1000" fill="hold"/>
                                        <p:tgtEl>
                                          <p:spTgt spid="27"/>
                                        </p:tgtEl>
                                        <p:attrNameLst>
                                          <p:attrName>ppt_h</p:attrName>
                                        </p:attrNameLst>
                                      </p:cBhvr>
                                      <p:tavLst>
                                        <p:tav tm="0">
                                          <p:val>
                                            <p:strVal val="#ppt_h"/>
                                          </p:val>
                                        </p:tav>
                                        <p:tav tm="100000">
                                          <p:val>
                                            <p:strVal val="#ppt_h"/>
                                          </p:val>
                                        </p:tav>
                                      </p:tavLst>
                                    </p:anim>
                                    <p:animEffect transition="in" filter="fade">
                                      <p:cBhvr>
                                        <p:cTn id="14" dur="1000"/>
                                        <p:tgtEl>
                                          <p:spTgt spid="27"/>
                                        </p:tgtEl>
                                      </p:cBhvr>
                                    </p:animEffect>
                                  </p:childTnLst>
                                </p:cTn>
                              </p:par>
                              <p:par>
                                <p:cTn id="15" presetID="55" presetClass="entr" presetSubtype="0" fill="hold" grpId="0" nodeType="withEffect">
                                  <p:stCondLst>
                                    <p:cond delay="10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1000" fill="hold"/>
                                        <p:tgtEl>
                                          <p:spTgt spid="30"/>
                                        </p:tgtEl>
                                        <p:attrNameLst>
                                          <p:attrName>ppt_w</p:attrName>
                                        </p:attrNameLst>
                                      </p:cBhvr>
                                      <p:tavLst>
                                        <p:tav tm="0">
                                          <p:val>
                                            <p:strVal val="#ppt_w*0.70"/>
                                          </p:val>
                                        </p:tav>
                                        <p:tav tm="100000">
                                          <p:val>
                                            <p:strVal val="#ppt_w"/>
                                          </p:val>
                                        </p:tav>
                                      </p:tavLst>
                                    </p:anim>
                                    <p:anim calcmode="lin" valueType="num">
                                      <p:cBhvr>
                                        <p:cTn id="18" dur="1000" fill="hold"/>
                                        <p:tgtEl>
                                          <p:spTgt spid="30"/>
                                        </p:tgtEl>
                                        <p:attrNameLst>
                                          <p:attrName>ppt_h</p:attrName>
                                        </p:attrNameLst>
                                      </p:cBhvr>
                                      <p:tavLst>
                                        <p:tav tm="0">
                                          <p:val>
                                            <p:strVal val="#ppt_h"/>
                                          </p:val>
                                        </p:tav>
                                        <p:tav tm="100000">
                                          <p:val>
                                            <p:strVal val="#ppt_h"/>
                                          </p:val>
                                        </p:tav>
                                      </p:tavLst>
                                    </p:anim>
                                    <p:animEffect transition="in" filter="fade">
                                      <p:cBhvr>
                                        <p:cTn id="19" dur="1000"/>
                                        <p:tgtEl>
                                          <p:spTgt spid="30"/>
                                        </p:tgtEl>
                                      </p:cBhvr>
                                    </p:animEffect>
                                  </p:childTnLst>
                                </p:cTn>
                              </p:par>
                              <p:par>
                                <p:cTn id="20" presetID="42" presetClass="entr" presetSubtype="0" fill="hold" grpId="0" nodeType="withEffect">
                                  <p:stCondLst>
                                    <p:cond delay="10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55" presetClass="entr" presetSubtype="0" fill="hold" grpId="0" nodeType="withEffect">
                                  <p:stCondLst>
                                    <p:cond delay="1500"/>
                                  </p:stCondLst>
                                  <p:childTnLst>
                                    <p:set>
                                      <p:cBhvr>
                                        <p:cTn id="26" dur="1" fill="hold">
                                          <p:stCondLst>
                                            <p:cond delay="0"/>
                                          </p:stCondLst>
                                        </p:cTn>
                                        <p:tgtEl>
                                          <p:spTgt spid="28"/>
                                        </p:tgtEl>
                                        <p:attrNameLst>
                                          <p:attrName>style.visibility</p:attrName>
                                        </p:attrNameLst>
                                      </p:cBhvr>
                                      <p:to>
                                        <p:strVal val="visible"/>
                                      </p:to>
                                    </p:set>
                                    <p:anim calcmode="lin" valueType="num">
                                      <p:cBhvr>
                                        <p:cTn id="27" dur="1000" fill="hold"/>
                                        <p:tgtEl>
                                          <p:spTgt spid="28"/>
                                        </p:tgtEl>
                                        <p:attrNameLst>
                                          <p:attrName>ppt_w</p:attrName>
                                        </p:attrNameLst>
                                      </p:cBhvr>
                                      <p:tavLst>
                                        <p:tav tm="0">
                                          <p:val>
                                            <p:strVal val="#ppt_w*0.70"/>
                                          </p:val>
                                        </p:tav>
                                        <p:tav tm="100000">
                                          <p:val>
                                            <p:strVal val="#ppt_w"/>
                                          </p:val>
                                        </p:tav>
                                      </p:tavLst>
                                    </p:anim>
                                    <p:anim calcmode="lin" valueType="num">
                                      <p:cBhvr>
                                        <p:cTn id="28" dur="1000" fill="hold"/>
                                        <p:tgtEl>
                                          <p:spTgt spid="28"/>
                                        </p:tgtEl>
                                        <p:attrNameLst>
                                          <p:attrName>ppt_h</p:attrName>
                                        </p:attrNameLst>
                                      </p:cBhvr>
                                      <p:tavLst>
                                        <p:tav tm="0">
                                          <p:val>
                                            <p:strVal val="#ppt_h"/>
                                          </p:val>
                                        </p:tav>
                                        <p:tav tm="100000">
                                          <p:val>
                                            <p:strVal val="#ppt_h"/>
                                          </p:val>
                                        </p:tav>
                                      </p:tavLst>
                                    </p:anim>
                                    <p:animEffect transition="in" filter="fade">
                                      <p:cBhvr>
                                        <p:cTn id="29" dur="1000"/>
                                        <p:tgtEl>
                                          <p:spTgt spid="28"/>
                                        </p:tgtEl>
                                      </p:cBhvr>
                                    </p:animEffect>
                                  </p:childTnLst>
                                </p:cTn>
                              </p:par>
                            </p:childTnLst>
                          </p:cTn>
                        </p:par>
                        <p:par>
                          <p:cTn id="30" fill="hold">
                            <p:stCondLst>
                              <p:cond delay="2500"/>
                            </p:stCondLst>
                            <p:childTnLst>
                              <p:par>
                                <p:cTn id="31" presetID="2" presetClass="entr" presetSubtype="8" fill="hold" grpId="0" nodeType="afterEffect">
                                  <p:stCondLst>
                                    <p:cond delay="0"/>
                                  </p:stCondLst>
                                  <p:iterate type="lt">
                                    <p:tmPct val="10000"/>
                                  </p:iterate>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0-#ppt_w/2"/>
                                          </p:val>
                                        </p:tav>
                                        <p:tav tm="100000">
                                          <p:val>
                                            <p:strVal val="#ppt_x"/>
                                          </p:val>
                                        </p:tav>
                                      </p:tavLst>
                                    </p:anim>
                                    <p:anim calcmode="lin" valueType="num">
                                      <p:cBhvr additive="base">
                                        <p:cTn id="34" dur="500" fill="hold"/>
                                        <p:tgtEl>
                                          <p:spTgt spid="26"/>
                                        </p:tgtEl>
                                        <p:attrNameLst>
                                          <p:attrName>ppt_y</p:attrName>
                                        </p:attrNameLst>
                                      </p:cBhvr>
                                      <p:tavLst>
                                        <p:tav tm="0">
                                          <p:val>
                                            <p:strVal val="#ppt_y"/>
                                          </p:val>
                                        </p:tav>
                                        <p:tav tm="100000">
                                          <p:val>
                                            <p:strVal val="#ppt_y"/>
                                          </p:val>
                                        </p:tav>
                                      </p:tavLst>
                                    </p:anim>
                                  </p:childTnLst>
                                </p:cTn>
                              </p:par>
                              <p:par>
                                <p:cTn id="35" presetID="26" presetClass="emph" presetSubtype="0" fill="hold" grpId="1" nodeType="withEffect">
                                  <p:stCondLst>
                                    <p:cond delay="1000"/>
                                  </p:stCondLst>
                                  <p:iterate type="lt">
                                    <p:tmPct val="10000"/>
                                  </p:iterate>
                                  <p:childTnLst>
                                    <p:animEffect transition="out" filter="fade">
                                      <p:cBhvr>
                                        <p:cTn id="36" dur="500" tmFilter="0, 0; .2, .5; .8, .5; 1, 0"/>
                                        <p:tgtEl>
                                          <p:spTgt spid="26"/>
                                        </p:tgtEl>
                                      </p:cBhvr>
                                    </p:animEffect>
                                    <p:animScale>
                                      <p:cBhvr>
                                        <p:cTn id="37" dur="250" autoRev="1" fill="hold"/>
                                        <p:tgtEl>
                                          <p:spTgt spid="26"/>
                                        </p:tgtEl>
                                      </p:cBhvr>
                                      <p:by x="105000" y="105000"/>
                                    </p:animScale>
                                  </p:childTnLst>
                                </p:cTn>
                              </p:par>
                              <p:par>
                                <p:cTn id="38" presetID="2" presetClass="entr" presetSubtype="6" decel="100000" fill="hold" nodeType="withEffect">
                                  <p:stCondLst>
                                    <p:cond delay="100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1500" fill="hold"/>
                                        <p:tgtEl>
                                          <p:spTgt spid="22"/>
                                        </p:tgtEl>
                                        <p:attrNameLst>
                                          <p:attrName>ppt_x</p:attrName>
                                        </p:attrNameLst>
                                      </p:cBhvr>
                                      <p:tavLst>
                                        <p:tav tm="0">
                                          <p:val>
                                            <p:strVal val="1+#ppt_w/2"/>
                                          </p:val>
                                        </p:tav>
                                        <p:tav tm="100000">
                                          <p:val>
                                            <p:strVal val="#ppt_x"/>
                                          </p:val>
                                        </p:tav>
                                      </p:tavLst>
                                    </p:anim>
                                    <p:anim calcmode="lin" valueType="num">
                                      <p:cBhvr additive="base">
                                        <p:cTn id="41" dur="1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6" grpId="1"/>
      <p:bldP spid="27" grpId="0"/>
      <p:bldP spid="29" grpId="0" animBg="1"/>
      <p:bldP spid="30" grpId="0"/>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4">
            <a:extLst>
              <a:ext uri="{FF2B5EF4-FFF2-40B4-BE49-F238E27FC236}">
                <a16:creationId xmlns:a16="http://schemas.microsoft.com/office/drawing/2014/main" id="{23E80233-140A-43F3-AD7E-FD8CB00C5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01" y="36503"/>
            <a:ext cx="7488238"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extLst>
              <a:ext uri="{FF2B5EF4-FFF2-40B4-BE49-F238E27FC236}">
                <a16:creationId xmlns:a16="http://schemas.microsoft.com/office/drawing/2014/main" id="{185F616A-4C1A-4625-90A9-8F9DE18522B1}"/>
              </a:ext>
            </a:extLst>
          </p:cNvPr>
          <p:cNvPicPr>
            <a:picLocks noChangeAspect="1"/>
          </p:cNvPicPr>
          <p:nvPr/>
        </p:nvPicPr>
        <p:blipFill rotWithShape="1">
          <a:blip r:embed="rId4">
            <a:extLst>
              <a:ext uri="{28A0092B-C50C-407E-A947-70E740481C1C}">
                <a14:useLocalDpi xmlns:a14="http://schemas.microsoft.com/office/drawing/2010/main" val="0"/>
              </a:ext>
            </a:extLst>
          </a:blip>
          <a:srcRect b="94517"/>
          <a:stretch/>
        </p:blipFill>
        <p:spPr>
          <a:xfrm>
            <a:off x="2322444" y="6387546"/>
            <a:ext cx="7388086" cy="470454"/>
          </a:xfrm>
          <a:custGeom>
            <a:avLst/>
            <a:gdLst>
              <a:gd name="connsiteX0" fmla="*/ 0 w 7388086"/>
              <a:gd name="connsiteY0" fmla="*/ 0 h 470454"/>
              <a:gd name="connsiteX1" fmla="*/ 7388086 w 7388086"/>
              <a:gd name="connsiteY1" fmla="*/ 0 h 470454"/>
              <a:gd name="connsiteX2" fmla="*/ 7388086 w 7388086"/>
              <a:gd name="connsiteY2" fmla="*/ 470454 h 470454"/>
              <a:gd name="connsiteX3" fmla="*/ 5960165 w 7388086"/>
              <a:gd name="connsiteY3" fmla="*/ 470454 h 470454"/>
              <a:gd name="connsiteX4" fmla="*/ 5960165 w 7388086"/>
              <a:gd name="connsiteY4" fmla="*/ 346581 h 470454"/>
              <a:gd name="connsiteX5" fmla="*/ 5718676 w 7388086"/>
              <a:gd name="connsiteY5" fmla="*/ 346581 h 470454"/>
              <a:gd name="connsiteX6" fmla="*/ 5718676 w 7388086"/>
              <a:gd name="connsiteY6" fmla="*/ 470454 h 470454"/>
              <a:gd name="connsiteX7" fmla="*/ 0 w 7388086"/>
              <a:gd name="connsiteY7" fmla="*/ 470454 h 47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8086" h="470454">
                <a:moveTo>
                  <a:pt x="0" y="0"/>
                </a:moveTo>
                <a:lnTo>
                  <a:pt x="7388086" y="0"/>
                </a:lnTo>
                <a:lnTo>
                  <a:pt x="7388086" y="470454"/>
                </a:lnTo>
                <a:lnTo>
                  <a:pt x="5960165" y="470454"/>
                </a:lnTo>
                <a:lnTo>
                  <a:pt x="5960165" y="346581"/>
                </a:lnTo>
                <a:lnTo>
                  <a:pt x="5718676" y="346581"/>
                </a:lnTo>
                <a:lnTo>
                  <a:pt x="5718676" y="470454"/>
                </a:lnTo>
                <a:lnTo>
                  <a:pt x="0" y="470454"/>
                </a:lnTo>
                <a:close/>
              </a:path>
            </a:pathLst>
          </a:custGeom>
        </p:spPr>
      </p:pic>
      <p:pic>
        <p:nvPicPr>
          <p:cNvPr id="21" name="图片 20">
            <a:extLst>
              <a:ext uri="{FF2B5EF4-FFF2-40B4-BE49-F238E27FC236}">
                <a16:creationId xmlns:a16="http://schemas.microsoft.com/office/drawing/2014/main" id="{A6836240-70B4-48B6-9120-AFCD8A0F6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0264" y="0"/>
            <a:ext cx="4118113" cy="6949316"/>
          </a:xfrm>
          <a:prstGeom prst="rect">
            <a:avLst/>
          </a:prstGeom>
        </p:spPr>
      </p:pic>
      <p:grpSp>
        <p:nvGrpSpPr>
          <p:cNvPr id="26" name="组合 25">
            <a:extLst>
              <a:ext uri="{FF2B5EF4-FFF2-40B4-BE49-F238E27FC236}">
                <a16:creationId xmlns:a16="http://schemas.microsoft.com/office/drawing/2014/main" id="{29064065-E08A-44F9-BDB1-9092B83435EA}"/>
              </a:ext>
            </a:extLst>
          </p:cNvPr>
          <p:cNvGrpSpPr/>
          <p:nvPr/>
        </p:nvGrpSpPr>
        <p:grpSpPr>
          <a:xfrm>
            <a:off x="4853998" y="2686027"/>
            <a:ext cx="2505588" cy="3949152"/>
            <a:chOff x="911567" y="750567"/>
            <a:chExt cx="3022074" cy="5356865"/>
          </a:xfrm>
        </p:grpSpPr>
        <p:sp>
          <p:nvSpPr>
            <p:cNvPr id="27" name="矩形 26">
              <a:extLst>
                <a:ext uri="{FF2B5EF4-FFF2-40B4-BE49-F238E27FC236}">
                  <a16:creationId xmlns:a16="http://schemas.microsoft.com/office/drawing/2014/main" id="{6C342727-155E-49A6-851D-14875A173AE1}"/>
                </a:ext>
              </a:extLst>
            </p:cNvPr>
            <p:cNvSpPr/>
            <p:nvPr/>
          </p:nvSpPr>
          <p:spPr>
            <a:xfrm>
              <a:off x="911567" y="750567"/>
              <a:ext cx="3022074" cy="5356865"/>
            </a:xfrm>
            <a:prstGeom prst="rect">
              <a:avLst/>
            </a:prstGeom>
            <a:solidFill>
              <a:schemeClr val="bg1"/>
            </a:solidFill>
            <a:ln w="76200">
              <a:solidFill>
                <a:srgbClr val="B7D2C8"/>
              </a:solidFill>
            </a:ln>
            <a:effectLst>
              <a:outerShdw blurRad="190500" dist="254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id="{DC923362-614F-44CB-813B-60C797527D94}"/>
                </a:ext>
              </a:extLst>
            </p:cNvPr>
            <p:cNvSpPr/>
            <p:nvPr/>
          </p:nvSpPr>
          <p:spPr>
            <a:xfrm>
              <a:off x="1009650" y="856344"/>
              <a:ext cx="2825908" cy="514531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9" name="图片 28">
            <a:extLst>
              <a:ext uri="{FF2B5EF4-FFF2-40B4-BE49-F238E27FC236}">
                <a16:creationId xmlns:a16="http://schemas.microsoft.com/office/drawing/2014/main" id="{B52ACBF0-21DC-4C72-9D98-1F28E23AAA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2889" y="3014956"/>
            <a:ext cx="1663367" cy="2574529"/>
          </a:xfrm>
          <a:prstGeom prst="rect">
            <a:avLst/>
          </a:prstGeom>
        </p:spPr>
      </p:pic>
      <p:grpSp>
        <p:nvGrpSpPr>
          <p:cNvPr id="30" name="组合 29">
            <a:extLst>
              <a:ext uri="{FF2B5EF4-FFF2-40B4-BE49-F238E27FC236}">
                <a16:creationId xmlns:a16="http://schemas.microsoft.com/office/drawing/2014/main" id="{07FD930C-E647-46D7-93F9-23015AC74426}"/>
              </a:ext>
            </a:extLst>
          </p:cNvPr>
          <p:cNvGrpSpPr/>
          <p:nvPr/>
        </p:nvGrpSpPr>
        <p:grpSpPr>
          <a:xfrm>
            <a:off x="7996868" y="2687472"/>
            <a:ext cx="2505588" cy="3949152"/>
            <a:chOff x="911567" y="750567"/>
            <a:chExt cx="3022074" cy="5356865"/>
          </a:xfrm>
        </p:grpSpPr>
        <p:sp>
          <p:nvSpPr>
            <p:cNvPr id="31" name="矩形 30">
              <a:extLst>
                <a:ext uri="{FF2B5EF4-FFF2-40B4-BE49-F238E27FC236}">
                  <a16:creationId xmlns:a16="http://schemas.microsoft.com/office/drawing/2014/main" id="{0DD3DDD0-7228-44D6-8C12-1ADB29C4D182}"/>
                </a:ext>
              </a:extLst>
            </p:cNvPr>
            <p:cNvSpPr/>
            <p:nvPr/>
          </p:nvSpPr>
          <p:spPr>
            <a:xfrm>
              <a:off x="911567" y="750567"/>
              <a:ext cx="3022074" cy="5356865"/>
            </a:xfrm>
            <a:prstGeom prst="rect">
              <a:avLst/>
            </a:prstGeom>
            <a:solidFill>
              <a:schemeClr val="bg1"/>
            </a:solidFill>
            <a:ln w="76200">
              <a:solidFill>
                <a:srgbClr val="B7D2C8"/>
              </a:solidFill>
            </a:ln>
            <a:effectLst>
              <a:outerShdw blurRad="190500" dist="254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矩形 31">
              <a:extLst>
                <a:ext uri="{FF2B5EF4-FFF2-40B4-BE49-F238E27FC236}">
                  <a16:creationId xmlns:a16="http://schemas.microsoft.com/office/drawing/2014/main" id="{AD09B67C-9911-4CF1-AA92-3E4D858D000F}"/>
                </a:ext>
              </a:extLst>
            </p:cNvPr>
            <p:cNvSpPr/>
            <p:nvPr/>
          </p:nvSpPr>
          <p:spPr>
            <a:xfrm>
              <a:off x="1009650" y="856344"/>
              <a:ext cx="2825908" cy="514531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33" name="图片 32">
            <a:extLst>
              <a:ext uri="{FF2B5EF4-FFF2-40B4-BE49-F238E27FC236}">
                <a16:creationId xmlns:a16="http://schemas.microsoft.com/office/drawing/2014/main" id="{F561CA7D-572B-482C-9DFB-5CD8AE90A7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102" y="2764007"/>
            <a:ext cx="2323133" cy="2856205"/>
          </a:xfrm>
          <a:prstGeom prst="rect">
            <a:avLst/>
          </a:prstGeom>
        </p:spPr>
      </p:pic>
      <p:grpSp>
        <p:nvGrpSpPr>
          <p:cNvPr id="34" name="组合 33">
            <a:extLst>
              <a:ext uri="{FF2B5EF4-FFF2-40B4-BE49-F238E27FC236}">
                <a16:creationId xmlns:a16="http://schemas.microsoft.com/office/drawing/2014/main" id="{CF3610D7-866A-4D5E-ABB8-46EB3C235E98}"/>
              </a:ext>
            </a:extLst>
          </p:cNvPr>
          <p:cNvGrpSpPr/>
          <p:nvPr/>
        </p:nvGrpSpPr>
        <p:grpSpPr>
          <a:xfrm>
            <a:off x="1756804" y="2686027"/>
            <a:ext cx="2505588" cy="3949152"/>
            <a:chOff x="911567" y="750567"/>
            <a:chExt cx="3022074" cy="5356865"/>
          </a:xfrm>
        </p:grpSpPr>
        <p:sp>
          <p:nvSpPr>
            <p:cNvPr id="35" name="矩形 34">
              <a:extLst>
                <a:ext uri="{FF2B5EF4-FFF2-40B4-BE49-F238E27FC236}">
                  <a16:creationId xmlns:a16="http://schemas.microsoft.com/office/drawing/2014/main" id="{D37E0658-E76A-4274-B596-76932FC7B3EF}"/>
                </a:ext>
              </a:extLst>
            </p:cNvPr>
            <p:cNvSpPr/>
            <p:nvPr/>
          </p:nvSpPr>
          <p:spPr>
            <a:xfrm>
              <a:off x="911567" y="750567"/>
              <a:ext cx="3022074" cy="5356865"/>
            </a:xfrm>
            <a:prstGeom prst="rect">
              <a:avLst/>
            </a:prstGeom>
            <a:solidFill>
              <a:schemeClr val="bg1"/>
            </a:solidFill>
            <a:ln w="76200">
              <a:solidFill>
                <a:srgbClr val="B7D2C8"/>
              </a:solidFill>
            </a:ln>
            <a:effectLst>
              <a:outerShdw blurRad="190500" dist="254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矩形 35">
              <a:extLst>
                <a:ext uri="{FF2B5EF4-FFF2-40B4-BE49-F238E27FC236}">
                  <a16:creationId xmlns:a16="http://schemas.microsoft.com/office/drawing/2014/main" id="{1EE0AAC4-C3C8-4342-8530-FE3B67BF8B9C}"/>
                </a:ext>
              </a:extLst>
            </p:cNvPr>
            <p:cNvSpPr/>
            <p:nvPr/>
          </p:nvSpPr>
          <p:spPr>
            <a:xfrm>
              <a:off x="1009650" y="856344"/>
              <a:ext cx="2825908" cy="514531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7" name="矩形 36">
            <a:extLst>
              <a:ext uri="{FF2B5EF4-FFF2-40B4-BE49-F238E27FC236}">
                <a16:creationId xmlns:a16="http://schemas.microsoft.com/office/drawing/2014/main" id="{B6189610-BF57-41B6-AA9E-EE46D889AD8A}"/>
              </a:ext>
            </a:extLst>
          </p:cNvPr>
          <p:cNvSpPr/>
          <p:nvPr/>
        </p:nvSpPr>
        <p:spPr>
          <a:xfrm>
            <a:off x="1921604" y="5485313"/>
            <a:ext cx="2232882" cy="971676"/>
          </a:xfrm>
          <a:prstGeom prst="rect">
            <a:avLst/>
          </a:prstGeom>
        </p:spPr>
        <p:txBody>
          <a:bodyPr wrap="square">
            <a:spAutoFit/>
          </a:bodyPr>
          <a:lstStyle/>
          <a:p>
            <a:pPr algn="ctr">
              <a:lnSpc>
                <a:spcPct val="150000"/>
              </a:lnSpc>
            </a:pPr>
            <a:r>
              <a:rPr lang="en-US" altLang="zh-CN" sz="2000" dirty="0">
                <a:solidFill>
                  <a:srgbClr val="060606"/>
                </a:solidFill>
                <a:latin typeface="华文仿宋" panose="02010600040101010101" pitchFamily="2" charset="-122"/>
                <a:ea typeface="华文仿宋" panose="02010600040101010101" pitchFamily="2" charset="-122"/>
              </a:rPr>
              <a:t>ID3</a:t>
            </a:r>
            <a:endParaRPr lang="zh-CN" altLang="zh-CN" sz="2000" dirty="0">
              <a:solidFill>
                <a:srgbClr val="060606"/>
              </a:solidFill>
              <a:latin typeface="华文仿宋" panose="02010600040101010101" pitchFamily="2" charset="-122"/>
              <a:ea typeface="华文仿宋" panose="02010600040101010101" pitchFamily="2" charset="-122"/>
            </a:endParaRPr>
          </a:p>
          <a:p>
            <a:pPr algn="ctr">
              <a:lnSpc>
                <a:spcPct val="150000"/>
              </a:lnSpc>
            </a:pPr>
            <a:r>
              <a:rPr lang="zh-CN" altLang="en-US" sz="2000" dirty="0">
                <a:solidFill>
                  <a:srgbClr val="060606"/>
                </a:solidFill>
                <a:latin typeface="华文仿宋" panose="02010600040101010101" pitchFamily="2" charset="-122"/>
                <a:ea typeface="华文仿宋" panose="02010600040101010101" pitchFamily="2" charset="-122"/>
              </a:rPr>
              <a:t>信息增益</a:t>
            </a:r>
            <a:endParaRPr lang="en-US" altLang="zh-CN" sz="2000" dirty="0">
              <a:solidFill>
                <a:srgbClr val="060606"/>
              </a:solidFill>
              <a:latin typeface="华文仿宋" panose="02010600040101010101" pitchFamily="2" charset="-122"/>
              <a:ea typeface="华文仿宋" panose="02010600040101010101" pitchFamily="2" charset="-122"/>
            </a:endParaRPr>
          </a:p>
        </p:txBody>
      </p:sp>
      <p:pic>
        <p:nvPicPr>
          <p:cNvPr id="38" name="图片 37">
            <a:extLst>
              <a:ext uri="{FF2B5EF4-FFF2-40B4-BE49-F238E27FC236}">
                <a16:creationId xmlns:a16="http://schemas.microsoft.com/office/drawing/2014/main" id="{3ED87349-7973-4C47-AB98-DD80C20339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6320" y="2961213"/>
            <a:ext cx="1031801" cy="2582149"/>
          </a:xfrm>
          <a:prstGeom prst="rect">
            <a:avLst/>
          </a:prstGeom>
        </p:spPr>
      </p:pic>
      <p:sp>
        <p:nvSpPr>
          <p:cNvPr id="39" name="矩形 38">
            <a:extLst>
              <a:ext uri="{FF2B5EF4-FFF2-40B4-BE49-F238E27FC236}">
                <a16:creationId xmlns:a16="http://schemas.microsoft.com/office/drawing/2014/main" id="{80C922DE-5E93-4028-B143-29421F901FE4}"/>
              </a:ext>
            </a:extLst>
          </p:cNvPr>
          <p:cNvSpPr/>
          <p:nvPr/>
        </p:nvSpPr>
        <p:spPr>
          <a:xfrm>
            <a:off x="4970076" y="5576696"/>
            <a:ext cx="2232882" cy="971676"/>
          </a:xfrm>
          <a:prstGeom prst="rect">
            <a:avLst/>
          </a:prstGeom>
        </p:spPr>
        <p:txBody>
          <a:bodyPr wrap="square">
            <a:spAutoFit/>
          </a:bodyPr>
          <a:lstStyle/>
          <a:p>
            <a:pPr algn="ctr">
              <a:lnSpc>
                <a:spcPct val="150000"/>
              </a:lnSpc>
            </a:pPr>
            <a:r>
              <a:rPr lang="en-US" altLang="zh-CN" sz="2000" dirty="0">
                <a:solidFill>
                  <a:srgbClr val="060606"/>
                </a:solidFill>
                <a:latin typeface="华文仿宋" panose="02010600040101010101" pitchFamily="2" charset="-122"/>
                <a:ea typeface="华文仿宋" panose="02010600040101010101" pitchFamily="2" charset="-122"/>
              </a:rPr>
              <a:t>C4.5</a:t>
            </a:r>
            <a:endParaRPr lang="zh-CN" altLang="zh-CN" sz="2000" dirty="0">
              <a:solidFill>
                <a:srgbClr val="060606"/>
              </a:solidFill>
              <a:latin typeface="华文仿宋" panose="02010600040101010101" pitchFamily="2" charset="-122"/>
              <a:ea typeface="华文仿宋" panose="02010600040101010101" pitchFamily="2" charset="-122"/>
            </a:endParaRPr>
          </a:p>
          <a:p>
            <a:pPr algn="ctr">
              <a:lnSpc>
                <a:spcPct val="150000"/>
              </a:lnSpc>
            </a:pPr>
            <a:r>
              <a:rPr lang="zh-CN" altLang="en-US" sz="2000" dirty="0">
                <a:solidFill>
                  <a:srgbClr val="060606"/>
                </a:solidFill>
                <a:latin typeface="华文仿宋" panose="02010600040101010101" pitchFamily="2" charset="-122"/>
                <a:ea typeface="华文仿宋" panose="02010600040101010101" pitchFamily="2" charset="-122"/>
              </a:rPr>
              <a:t>信息增益率</a:t>
            </a:r>
            <a:endParaRPr lang="en-US" altLang="zh-CN" sz="2000" dirty="0">
              <a:solidFill>
                <a:srgbClr val="060606"/>
              </a:solidFill>
              <a:latin typeface="华文仿宋" panose="02010600040101010101" pitchFamily="2" charset="-122"/>
              <a:ea typeface="华文仿宋" panose="02010600040101010101" pitchFamily="2" charset="-122"/>
            </a:endParaRPr>
          </a:p>
        </p:txBody>
      </p:sp>
      <p:sp>
        <p:nvSpPr>
          <p:cNvPr id="40" name="矩形 39">
            <a:extLst>
              <a:ext uri="{FF2B5EF4-FFF2-40B4-BE49-F238E27FC236}">
                <a16:creationId xmlns:a16="http://schemas.microsoft.com/office/drawing/2014/main" id="{42359F93-E6B5-4B6C-881E-646503FD28D3}"/>
              </a:ext>
            </a:extLst>
          </p:cNvPr>
          <p:cNvSpPr/>
          <p:nvPr/>
        </p:nvSpPr>
        <p:spPr>
          <a:xfrm>
            <a:off x="8160290" y="5543362"/>
            <a:ext cx="2232882" cy="971676"/>
          </a:xfrm>
          <a:prstGeom prst="rect">
            <a:avLst/>
          </a:prstGeom>
        </p:spPr>
        <p:txBody>
          <a:bodyPr wrap="square">
            <a:spAutoFit/>
          </a:bodyPr>
          <a:lstStyle/>
          <a:p>
            <a:pPr algn="ctr">
              <a:lnSpc>
                <a:spcPct val="150000"/>
              </a:lnSpc>
            </a:pPr>
            <a:r>
              <a:rPr lang="en-US" altLang="zh-CN" sz="2000" dirty="0">
                <a:solidFill>
                  <a:srgbClr val="060606"/>
                </a:solidFill>
                <a:latin typeface="华文仿宋" panose="02010600040101010101" pitchFamily="2" charset="-122"/>
                <a:ea typeface="华文仿宋" panose="02010600040101010101" pitchFamily="2" charset="-122"/>
              </a:rPr>
              <a:t>CART</a:t>
            </a:r>
          </a:p>
          <a:p>
            <a:pPr algn="ctr">
              <a:lnSpc>
                <a:spcPct val="150000"/>
              </a:lnSpc>
            </a:pPr>
            <a:r>
              <a:rPr lang="zh-CN" altLang="en-US" sz="2000" dirty="0">
                <a:solidFill>
                  <a:srgbClr val="060606"/>
                </a:solidFill>
                <a:latin typeface="华文仿宋" panose="02010600040101010101" pitchFamily="2" charset="-122"/>
                <a:ea typeface="华文仿宋" panose="02010600040101010101" pitchFamily="2" charset="-122"/>
              </a:rPr>
              <a:t>基尼指数</a:t>
            </a:r>
            <a:endParaRPr lang="zh-CN" altLang="zh-CN" sz="2000" dirty="0">
              <a:solidFill>
                <a:srgbClr val="060606"/>
              </a:solidFill>
              <a:latin typeface="华文仿宋" panose="02010600040101010101" pitchFamily="2" charset="-122"/>
              <a:ea typeface="华文仿宋" panose="02010600040101010101" pitchFamily="2" charset="-122"/>
            </a:endParaRPr>
          </a:p>
        </p:txBody>
      </p:sp>
      <p:sp>
        <p:nvSpPr>
          <p:cNvPr id="41" name="Rectangle 26"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7B82BE74-80CD-4224-A683-C8DC61415892}"/>
              </a:ext>
            </a:extLst>
          </p:cNvPr>
          <p:cNvSpPr>
            <a:spLocks noChangeArrowheads="1"/>
          </p:cNvSpPr>
          <p:nvPr/>
        </p:nvSpPr>
        <p:spPr bwMode="auto">
          <a:xfrm>
            <a:off x="4472573" y="454660"/>
            <a:ext cx="33591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rgbClr val="000000"/>
                </a:solidFill>
                <a:latin typeface="华文仿宋" panose="02010600040101010101" pitchFamily="2" charset="-122"/>
                <a:ea typeface="华文仿宋" panose="02010600040101010101" pitchFamily="2" charset="-122"/>
              </a:rPr>
              <a:t>决策树算法</a:t>
            </a:r>
          </a:p>
        </p:txBody>
      </p:sp>
      <p:sp>
        <p:nvSpPr>
          <p:cNvPr id="2" name="矩形 1">
            <a:extLst>
              <a:ext uri="{FF2B5EF4-FFF2-40B4-BE49-F238E27FC236}">
                <a16:creationId xmlns:a16="http://schemas.microsoft.com/office/drawing/2014/main" id="{C5BEC7E3-7FAD-1AC3-B663-EF7BBFB69177}"/>
              </a:ext>
            </a:extLst>
          </p:cNvPr>
          <p:cNvSpPr/>
          <p:nvPr/>
        </p:nvSpPr>
        <p:spPr>
          <a:xfrm>
            <a:off x="1082040" y="1154511"/>
            <a:ext cx="10027920" cy="1341426"/>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defTabSz="1219170" eaLnBrk="1" fontAlgn="auto" hangingPunct="1">
              <a:spcBef>
                <a:spcPts val="0"/>
              </a:spcBef>
              <a:spcAft>
                <a:spcPts val="0"/>
              </a:spcAft>
              <a:defRPr/>
            </a:pPr>
            <a:r>
              <a:rPr lang="zh-CN" altLang="en-US" sz="2400" dirty="0">
                <a:solidFill>
                  <a:schemeClr val="tx1"/>
                </a:solidFill>
                <a:latin typeface="仿宋" panose="02010609060101010101" pitchFamily="49" charset="-122"/>
                <a:ea typeface="仿宋" panose="02010609060101010101" pitchFamily="49" charset="-122"/>
              </a:rPr>
              <a:t>    决策树学习的关键是如何选择</a:t>
            </a:r>
            <a:r>
              <a:rPr lang="zh-CN" altLang="en-US" sz="2400" dirty="0">
                <a:solidFill>
                  <a:srgbClr val="FF0000"/>
                </a:solidFill>
                <a:latin typeface="仿宋" panose="02010609060101010101" pitchFamily="49" charset="-122"/>
                <a:ea typeface="仿宋" panose="02010609060101010101" pitchFamily="49" charset="-122"/>
              </a:rPr>
              <a:t>最优划分属性</a:t>
            </a:r>
            <a:r>
              <a:rPr lang="zh-CN" altLang="en-US" sz="2400" dirty="0">
                <a:solidFill>
                  <a:schemeClr val="tx1"/>
                </a:solidFill>
                <a:latin typeface="仿宋" panose="02010609060101010101" pitchFamily="49" charset="-122"/>
                <a:ea typeface="仿宋" panose="02010609060101010101" pitchFamily="49" charset="-122"/>
              </a:rPr>
              <a:t>，一般而言，随着划分过程不断进行，我们希望决策树的分支节点所包含的样本尽可能属于同一类别，即结点的</a:t>
            </a:r>
            <a:r>
              <a:rPr lang="zh-CN" altLang="en-US" sz="2400" dirty="0">
                <a:solidFill>
                  <a:srgbClr val="FF0000"/>
                </a:solidFill>
                <a:latin typeface="仿宋" panose="02010609060101010101" pitchFamily="49" charset="-122"/>
                <a:ea typeface="仿宋" panose="02010609060101010101" pitchFamily="49" charset="-122"/>
              </a:rPr>
              <a:t>“纯度”</a:t>
            </a:r>
            <a:r>
              <a:rPr lang="en-US" altLang="zh-CN" sz="2400" dirty="0">
                <a:solidFill>
                  <a:srgbClr val="FF0000"/>
                </a:solidFill>
                <a:latin typeface="仿宋" panose="02010609060101010101" pitchFamily="49" charset="-122"/>
                <a:ea typeface="仿宋" panose="02010609060101010101" pitchFamily="49" charset="-122"/>
              </a:rPr>
              <a:t>(purity)</a:t>
            </a:r>
            <a:r>
              <a:rPr lang="zh-CN" altLang="en-US" sz="2400" dirty="0">
                <a:solidFill>
                  <a:srgbClr val="FF0000"/>
                </a:solidFill>
                <a:latin typeface="仿宋" panose="02010609060101010101" pitchFamily="49" charset="-122"/>
                <a:ea typeface="仿宋" panose="02010609060101010101" pitchFamily="49" charset="-122"/>
              </a:rPr>
              <a:t>越来越高</a:t>
            </a:r>
            <a:r>
              <a:rPr lang="zh-CN" altLang="en-US" sz="2400" dirty="0">
                <a:solidFill>
                  <a:schemeClr val="tx1"/>
                </a:solidFill>
                <a:latin typeface="仿宋" panose="02010609060101010101" pitchFamily="49" charset="-122"/>
                <a:ea typeface="仿宋" panose="02010609060101010101" pitchFamily="49" charset="-122"/>
              </a:rPr>
              <a:t>。</a:t>
            </a:r>
          </a:p>
        </p:txBody>
      </p:sp>
    </p:spTree>
    <p:extLst>
      <p:ext uri="{BB962C8B-B14F-4D97-AF65-F5344CB8AC3E}">
        <p14:creationId xmlns:p14="http://schemas.microsoft.com/office/powerpoint/2010/main" val="10029175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down)">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down)">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down)">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down)">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0" grpId="0"/>
      <p:bldP spid="41"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376990" y="667274"/>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14:m>
                  <m:oMathPara xmlns:m="http://schemas.openxmlformats.org/officeDocument/2006/math">
                    <m:oMathParaPr>
                      <m:jc m:val="centerGroup"/>
                    </m:oMathParaPr>
                    <m:oMath xmlns:m="http://schemas.openxmlformats.org/officeDocument/2006/math">
                      <m:r>
                        <m:rPr>
                          <m:nor/>
                        </m:rPr>
                        <a:rPr lang="zh-CN" altLang="en-US" sz="2400" dirty="0" smtClean="0"/>
                        <m:t>假设当前样本集合</m:t>
                      </m:r>
                      <m:r>
                        <m:rPr>
                          <m:nor/>
                        </m:rPr>
                        <a:rPr lang="en-US" altLang="zh-CN" sz="2400" dirty="0" smtClean="0"/>
                        <m:t>D</m:t>
                      </m:r>
                      <m:r>
                        <m:rPr>
                          <m:nor/>
                        </m:rPr>
                        <a:rPr lang="zh-CN" altLang="en-US" sz="2400" dirty="0" smtClean="0"/>
                        <m:t>中第</m:t>
                      </m:r>
                      <m:r>
                        <m:rPr>
                          <m:nor/>
                        </m:rPr>
                        <a:rPr lang="en-US" altLang="zh-CN" sz="2400" dirty="0" smtClean="0"/>
                        <m:t>k</m:t>
                      </m:r>
                      <m:r>
                        <m:rPr>
                          <m:nor/>
                        </m:rPr>
                        <a:rPr lang="zh-CN" altLang="en-US" sz="2400" dirty="0" smtClean="0"/>
                        <m:t>类样本所占比例为</m:t>
                      </m:r>
                      <m:sSub>
                        <m:sSubPr>
                          <m:ctrlPr>
                            <a:rPr lang="zh-CN" altLang="en-US" sz="2400" i="1" smtClean="0">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𝑘</m:t>
                          </m:r>
                        </m:sub>
                      </m:sSub>
                    </m:oMath>
                  </m:oMathPara>
                </a14:m>
                <a:endParaRPr lang="zh-CN" altLang="en-US" sz="2400" dirty="0"/>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376990" y="667274"/>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52274" y="174773"/>
            <a:ext cx="6096000" cy="584775"/>
          </a:xfrm>
          <a:prstGeom prst="rect">
            <a:avLst/>
          </a:prstGeom>
          <a:noFill/>
        </p:spPr>
        <p:txBody>
          <a:bodyPr wrap="square">
            <a:spAutoFit/>
          </a:bodyPr>
          <a:lstStyle/>
          <a:p>
            <a:pPr algn="ctr"/>
            <a:r>
              <a:rPr lang="en-US" altLang="zh-CN" sz="3200" dirty="0">
                <a:solidFill>
                  <a:srgbClr val="000000"/>
                </a:solidFill>
                <a:latin typeface="华文仿宋" panose="02010600040101010101" pitchFamily="2" charset="-122"/>
                <a:ea typeface="华文仿宋" panose="02010600040101010101" pitchFamily="2" charset="-122"/>
              </a:rPr>
              <a:t>ID3</a:t>
            </a:r>
            <a:r>
              <a:rPr lang="zh-CN" altLang="en-US" sz="3200" dirty="0">
                <a:solidFill>
                  <a:srgbClr val="000000"/>
                </a:solidFill>
                <a:latin typeface="华文仿宋" panose="02010600040101010101" pitchFamily="2" charset="-122"/>
                <a:ea typeface="华文仿宋" panose="02010600040101010101" pitchFamily="2" charset="-122"/>
              </a:rPr>
              <a:t>算法</a:t>
            </a:r>
          </a:p>
        </p:txBody>
      </p:sp>
      <p:sp>
        <p:nvSpPr>
          <p:cNvPr id="2" name="文本框 1">
            <a:extLst>
              <a:ext uri="{FF2B5EF4-FFF2-40B4-BE49-F238E27FC236}">
                <a16:creationId xmlns:a16="http://schemas.microsoft.com/office/drawing/2014/main" id="{208AECC8-4AE3-50DC-9EDB-0C04336F0BA6}"/>
              </a:ext>
            </a:extLst>
          </p:cNvPr>
          <p:cNvSpPr txBox="1"/>
          <p:nvPr/>
        </p:nvSpPr>
        <p:spPr>
          <a:xfrm>
            <a:off x="1305017" y="1243436"/>
            <a:ext cx="665826" cy="523220"/>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熵</a:t>
            </a:r>
          </a:p>
        </p:txBody>
      </p:sp>
      <p:sp>
        <p:nvSpPr>
          <p:cNvPr id="3" name="文本框 2">
            <a:extLst>
              <a:ext uri="{FF2B5EF4-FFF2-40B4-BE49-F238E27FC236}">
                <a16:creationId xmlns:a16="http://schemas.microsoft.com/office/drawing/2014/main" id="{40E6E311-EDE5-39A9-D8D2-FCFD3DF5DC0A}"/>
              </a:ext>
            </a:extLst>
          </p:cNvPr>
          <p:cNvSpPr txBox="1"/>
          <p:nvPr/>
        </p:nvSpPr>
        <p:spPr>
          <a:xfrm>
            <a:off x="1837678" y="1287249"/>
            <a:ext cx="5752730"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：一般用来衡量物体内部的混乱程度</a:t>
            </a:r>
          </a:p>
        </p:txBody>
      </p:sp>
      <p:sp>
        <p:nvSpPr>
          <p:cNvPr id="4" name="文本框 3">
            <a:extLst>
              <a:ext uri="{FF2B5EF4-FFF2-40B4-BE49-F238E27FC236}">
                <a16:creationId xmlns:a16="http://schemas.microsoft.com/office/drawing/2014/main" id="{345FC852-B5E9-FEA5-2030-FA12F3DB0855}"/>
              </a:ext>
            </a:extLst>
          </p:cNvPr>
          <p:cNvSpPr txBox="1"/>
          <p:nvPr/>
        </p:nvSpPr>
        <p:spPr>
          <a:xfrm>
            <a:off x="941032" y="1974676"/>
            <a:ext cx="1553593" cy="523220"/>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信息熵</a:t>
            </a:r>
          </a:p>
        </p:txBody>
      </p:sp>
      <p:sp>
        <p:nvSpPr>
          <p:cNvPr id="5" name="文本框 4">
            <a:extLst>
              <a:ext uri="{FF2B5EF4-FFF2-40B4-BE49-F238E27FC236}">
                <a16:creationId xmlns:a16="http://schemas.microsoft.com/office/drawing/2014/main" id="{34C6CB49-BB24-FCD2-2933-6B85B7CB50A4}"/>
              </a:ext>
            </a:extLst>
          </p:cNvPr>
          <p:cNvSpPr txBox="1"/>
          <p:nvPr/>
        </p:nvSpPr>
        <p:spPr>
          <a:xfrm>
            <a:off x="2167631" y="2036231"/>
            <a:ext cx="5752730"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：度量样本集合</a:t>
            </a:r>
            <a:r>
              <a:rPr lang="zh-CN" altLang="en-US" sz="2400" dirty="0">
                <a:solidFill>
                  <a:srgbClr val="FF0000"/>
                </a:solidFill>
                <a:latin typeface="仿宋" panose="02010609060101010101" pitchFamily="49" charset="-122"/>
                <a:ea typeface="仿宋" panose="02010609060101010101" pitchFamily="49" charset="-122"/>
              </a:rPr>
              <a:t>纯度</a:t>
            </a:r>
            <a:r>
              <a:rPr lang="zh-CN" altLang="en-US" sz="2400" dirty="0">
                <a:latin typeface="仿宋" panose="02010609060101010101" pitchFamily="49" charset="-122"/>
                <a:ea typeface="仿宋" panose="02010609060101010101" pitchFamily="49" charset="-122"/>
              </a:rPr>
              <a:t>最常用的一种指标</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9BBC613-92AB-2FEA-EBA9-A8594BCBB5EC}"/>
                  </a:ext>
                </a:extLst>
              </p:cNvPr>
              <p:cNvSpPr txBox="1"/>
              <p:nvPr/>
            </p:nvSpPr>
            <p:spPr>
              <a:xfrm>
                <a:off x="913476" y="2816185"/>
                <a:ext cx="10724226" cy="830997"/>
              </a:xfrm>
              <a:prstGeom prst="rect">
                <a:avLst/>
              </a:prstGeom>
              <a:noFill/>
            </p:spPr>
            <p:txBody>
              <a:bodyPr wrap="square">
                <a:spAutoFit/>
              </a:bodyPr>
              <a:lstStyle/>
              <a:p>
                <a14:m>
                  <m:oMath xmlns:m="http://schemas.openxmlformats.org/officeDocument/2006/math">
                    <m:r>
                      <m:rPr>
                        <m:nor/>
                      </m:rPr>
                      <a:rPr lang="en-US" altLang="zh-CN" sz="2400" b="0" i="0" dirty="0" smtClean="0">
                        <a:latin typeface="仿宋" panose="02010609060101010101" pitchFamily="49" charset="-122"/>
                        <a:ea typeface="仿宋" panose="02010609060101010101" pitchFamily="49" charset="-122"/>
                      </a:rPr>
                      <m:t>  </m:t>
                    </m:r>
                    <m:r>
                      <m:rPr>
                        <m:nor/>
                      </m:rPr>
                      <a:rPr lang="zh-CN" altLang="en-US" sz="2400" dirty="0">
                        <a:latin typeface="仿宋" panose="02010609060101010101" pitchFamily="49" charset="-122"/>
                        <a:ea typeface="仿宋" panose="02010609060101010101" pitchFamily="49" charset="-122"/>
                      </a:rPr>
                      <m:t>假设当前样本集合</m:t>
                    </m:r>
                    <m:r>
                      <m:rPr>
                        <m:nor/>
                      </m:rPr>
                      <a:rPr lang="en-US" altLang="zh-CN" sz="2400" dirty="0">
                        <a:latin typeface="仿宋" panose="02010609060101010101" pitchFamily="49" charset="-122"/>
                        <a:ea typeface="仿宋" panose="02010609060101010101" pitchFamily="49" charset="-122"/>
                      </a:rPr>
                      <m:t>D</m:t>
                    </m:r>
                    <m:r>
                      <m:rPr>
                        <m:nor/>
                      </m:rPr>
                      <a:rPr lang="zh-CN" altLang="en-US" sz="2400" dirty="0">
                        <a:latin typeface="仿宋" panose="02010609060101010101" pitchFamily="49" charset="-122"/>
                        <a:ea typeface="仿宋" panose="02010609060101010101" pitchFamily="49" charset="-122"/>
                      </a:rPr>
                      <m:t>中第</m:t>
                    </m:r>
                    <m:r>
                      <m:rPr>
                        <m:nor/>
                      </m:rPr>
                      <a:rPr lang="en-US" altLang="zh-CN" sz="2400" dirty="0">
                        <a:latin typeface="仿宋" panose="02010609060101010101" pitchFamily="49" charset="-122"/>
                        <a:ea typeface="仿宋" panose="02010609060101010101" pitchFamily="49" charset="-122"/>
                      </a:rPr>
                      <m:t>k</m:t>
                    </m:r>
                    <m:r>
                      <m:rPr>
                        <m:nor/>
                      </m:rPr>
                      <a:rPr lang="zh-CN" altLang="en-US" sz="2400" dirty="0">
                        <a:latin typeface="仿宋" panose="02010609060101010101" pitchFamily="49" charset="-122"/>
                        <a:ea typeface="仿宋" panose="02010609060101010101" pitchFamily="49" charset="-122"/>
                      </a:rPr>
                      <m:t>类样本所占比例为</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𝑘</m:t>
                        </m:r>
                      </m:sub>
                    </m:sSub>
                    <m:d>
                      <m:dPr>
                        <m:begChr m:val=""/>
                        <m:endChr m:val=""/>
                        <m:ctrlPr>
                          <a:rPr lang="zh-CN" altLang="en-US" sz="2400" i="1" smtClean="0">
                            <a:latin typeface="Cambria Math" panose="02040503050406030204" pitchFamily="18" charset="0"/>
                          </a:rPr>
                        </m:ctrlPr>
                      </m:dPr>
                      <m:e>
                        <m:d>
                          <m:dPr>
                            <m:begChr m:val=""/>
                            <m:end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e>
                        </m:d>
                        <m:r>
                          <a:rPr lang="zh-CN" altLang="en-US" sz="2400" i="1" smtClean="0">
                            <a:latin typeface="Cambria Math" panose="02040503050406030204" pitchFamily="18" charset="0"/>
                          </a:rPr>
                          <m:t>𝑘</m:t>
                        </m:r>
                        <m:r>
                          <a:rPr lang="zh-CN" altLang="en-US" sz="2400" i="0">
                            <a:latin typeface="Cambria Math" panose="02040503050406030204" pitchFamily="18" charset="0"/>
                          </a:rPr>
                          <m:t>=1,2,...,</m:t>
                        </m:r>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m:t>
                            </m:r>
                          </m:e>
                        </m:d>
                        <m:r>
                          <a:rPr lang="zh-CN" altLang="en-US" sz="2400" i="1">
                            <a:latin typeface="Cambria Math" panose="02040503050406030204" pitchFamily="18" charset="0"/>
                          </a:rPr>
                          <m:t>𝑌</m:t>
                        </m:r>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m:t>
                            </m:r>
                          </m:e>
                        </m:d>
                        <m:r>
                          <a:rPr lang="zh-CN" altLang="en-US" sz="2400" i="0">
                            <a:latin typeface="Cambria Math" panose="02040503050406030204" pitchFamily="18" charset="0"/>
                          </a:rPr>
                          <m:t>)</m:t>
                        </m:r>
                      </m:e>
                    </m:d>
                  </m:oMath>
                </a14:m>
                <a:r>
                  <a:rPr lang="zh-CN" altLang="en-US" sz="2400" dirty="0">
                    <a:latin typeface="仿宋" panose="02010609060101010101" pitchFamily="49" charset="-122"/>
                    <a:ea typeface="仿宋" panose="02010609060101010101" pitchFamily="49" charset="-122"/>
                  </a:rPr>
                  <a:t>，则</a:t>
                </a:r>
                <a:r>
                  <a:rPr lang="en-US" altLang="zh-CN" sz="2400" dirty="0">
                    <a:latin typeface="仿宋" panose="02010609060101010101" pitchFamily="49" charset="-122"/>
                    <a:ea typeface="仿宋" panose="02010609060101010101" pitchFamily="49" charset="-122"/>
                  </a:rPr>
                  <a:t>D</a:t>
                </a:r>
                <a:r>
                  <a:rPr lang="zh-CN" altLang="en-US" sz="2400" dirty="0">
                    <a:latin typeface="仿宋" panose="02010609060101010101" pitchFamily="49" charset="-122"/>
                    <a:ea typeface="仿宋" panose="02010609060101010101" pitchFamily="49" charset="-122"/>
                  </a:rPr>
                  <a:t>的信息熵定义为：</a:t>
                </a:r>
              </a:p>
            </p:txBody>
          </p:sp>
        </mc:Choice>
        <mc:Fallback xmlns="">
          <p:sp>
            <p:nvSpPr>
              <p:cNvPr id="16" name="文本框 15">
                <a:extLst>
                  <a:ext uri="{FF2B5EF4-FFF2-40B4-BE49-F238E27FC236}">
                    <a16:creationId xmlns:a16="http://schemas.microsoft.com/office/drawing/2014/main" id="{29BBC613-92AB-2FEA-EBA9-A8594BCBB5EC}"/>
                  </a:ext>
                </a:extLst>
              </p:cNvPr>
              <p:cNvSpPr txBox="1">
                <a:spLocks noRot="1" noChangeAspect="1" noMove="1" noResize="1" noEditPoints="1" noAdjustHandles="1" noChangeArrowheads="1" noChangeShapeType="1" noTextEdit="1"/>
              </p:cNvSpPr>
              <p:nvPr/>
            </p:nvSpPr>
            <p:spPr>
              <a:xfrm>
                <a:off x="913476" y="2816185"/>
                <a:ext cx="10724226" cy="830997"/>
              </a:xfrm>
              <a:prstGeom prst="rect">
                <a:avLst/>
              </a:prstGeom>
              <a:blipFill>
                <a:blip r:embed="rId4"/>
                <a:stretch>
                  <a:fillRect l="-910" t="-8088" b="-16176"/>
                </a:stretch>
              </a:blipFill>
            </p:spPr>
            <p:txBody>
              <a:bodyPr/>
              <a:lstStyle/>
              <a:p>
                <a:r>
                  <a:rPr lang="zh-CN" altLang="en-US">
                    <a:noFill/>
                  </a:rPr>
                  <a:t> </a:t>
                </a:r>
              </a:p>
            </p:txBody>
          </p:sp>
        </mc:Fallback>
      </mc:AlternateContent>
      <p:pic>
        <p:nvPicPr>
          <p:cNvPr id="18" name="Picture 3">
            <a:extLst>
              <a:ext uri="{FF2B5EF4-FFF2-40B4-BE49-F238E27FC236}">
                <a16:creationId xmlns:a16="http://schemas.microsoft.com/office/drawing/2014/main" id="{1390D8D6-6E1C-D2BD-CC99-29A3EC099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606233" flipH="1">
            <a:off x="9319567" y="629813"/>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extLst>
              <a:ext uri="{FF2B5EF4-FFF2-40B4-BE49-F238E27FC236}">
                <a16:creationId xmlns:a16="http://schemas.microsoft.com/office/drawing/2014/main" id="{38313213-9FD4-69CB-4A9B-B5F4B3E758E4}"/>
              </a:ext>
            </a:extLst>
          </p:cNvPr>
          <p:cNvPicPr>
            <a:picLocks noChangeAspect="1"/>
          </p:cNvPicPr>
          <p:nvPr/>
        </p:nvPicPr>
        <p:blipFill>
          <a:blip r:embed="rId6"/>
          <a:stretch>
            <a:fillRect/>
          </a:stretch>
        </p:blipFill>
        <p:spPr>
          <a:xfrm>
            <a:off x="4406761" y="3830534"/>
            <a:ext cx="3378478" cy="961241"/>
          </a:xfrm>
          <a:prstGeom prst="rect">
            <a:avLst/>
          </a:prstGeom>
        </p:spPr>
      </p:pic>
      <p:sp>
        <p:nvSpPr>
          <p:cNvPr id="23" name="文本框 22">
            <a:extLst>
              <a:ext uri="{FF2B5EF4-FFF2-40B4-BE49-F238E27FC236}">
                <a16:creationId xmlns:a16="http://schemas.microsoft.com/office/drawing/2014/main" id="{3F07A31D-156F-7D6D-4E00-270BB41F2747}"/>
              </a:ext>
            </a:extLst>
          </p:cNvPr>
          <p:cNvSpPr txBox="1"/>
          <p:nvPr/>
        </p:nvSpPr>
        <p:spPr>
          <a:xfrm>
            <a:off x="1305017" y="5071198"/>
            <a:ext cx="5752730"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信息熵的值</a:t>
            </a:r>
            <a:r>
              <a:rPr lang="zh-CN" altLang="en-US" sz="2400" dirty="0">
                <a:solidFill>
                  <a:srgbClr val="FF0000"/>
                </a:solidFill>
                <a:latin typeface="仿宋" panose="02010609060101010101" pitchFamily="49" charset="-122"/>
                <a:ea typeface="仿宋" panose="02010609060101010101" pitchFamily="49" charset="-122"/>
              </a:rPr>
              <a:t>越小</a:t>
            </a:r>
            <a:r>
              <a:rPr lang="zh-CN" altLang="en-US" sz="2400" dirty="0">
                <a:latin typeface="仿宋" panose="02010609060101010101" pitchFamily="49" charset="-122"/>
                <a:ea typeface="仿宋" panose="02010609060101010101" pitchFamily="49" charset="-122"/>
              </a:rPr>
              <a:t>，则</a:t>
            </a:r>
            <a:r>
              <a:rPr lang="en-US" altLang="zh-CN" sz="2400" dirty="0">
                <a:latin typeface="仿宋" panose="02010609060101010101" pitchFamily="49" charset="-122"/>
                <a:ea typeface="仿宋" panose="02010609060101010101" pitchFamily="49" charset="-122"/>
              </a:rPr>
              <a:t>D</a:t>
            </a:r>
            <a:r>
              <a:rPr lang="zh-CN" altLang="en-US" sz="2400" dirty="0">
                <a:latin typeface="仿宋" panose="02010609060101010101" pitchFamily="49" charset="-122"/>
                <a:ea typeface="仿宋" panose="02010609060101010101" pitchFamily="49" charset="-122"/>
              </a:rPr>
              <a:t>的纯度</a:t>
            </a:r>
            <a:r>
              <a:rPr lang="zh-CN" altLang="en-US" sz="2400" dirty="0">
                <a:solidFill>
                  <a:srgbClr val="FF0000"/>
                </a:solidFill>
                <a:latin typeface="仿宋" panose="02010609060101010101" pitchFamily="49" charset="-122"/>
                <a:ea typeface="仿宋" panose="02010609060101010101" pitchFamily="49" charset="-122"/>
              </a:rPr>
              <a:t>越高</a:t>
            </a:r>
            <a:r>
              <a:rPr lang="zh-CN" altLang="en-US" sz="2400" dirty="0">
                <a:latin typeface="仿宋" panose="02010609060101010101" pitchFamily="49" charset="-122"/>
                <a:ea typeface="仿宋" panose="02010609060101010101" pitchFamily="49" charset="-122"/>
              </a:rPr>
              <a:t>。</a:t>
            </a:r>
          </a:p>
        </p:txBody>
      </p:sp>
    </p:spTree>
    <p:extLst>
      <p:ext uri="{BB962C8B-B14F-4D97-AF65-F5344CB8AC3E}">
        <p14:creationId xmlns:p14="http://schemas.microsoft.com/office/powerpoint/2010/main" val="2226073609"/>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1+#ppt_w/2"/>
                                          </p:val>
                                        </p:tav>
                                        <p:tav tm="100000">
                                          <p:val>
                                            <p:strVal val="#ppt_x"/>
                                          </p:val>
                                        </p:tav>
                                      </p:tavLst>
                                    </p:anim>
                                    <p:anim calcmode="lin" valueType="num">
                                      <p:cBhvr additive="base">
                                        <p:cTn id="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1000" fill="hold"/>
                                        <p:tgtEl>
                                          <p:spTgt spid="22"/>
                                        </p:tgtEl>
                                        <p:attrNameLst>
                                          <p:attrName>ppt_w</p:attrName>
                                        </p:attrNameLst>
                                      </p:cBhvr>
                                      <p:tavLst>
                                        <p:tav tm="0">
                                          <p:val>
                                            <p:fltVal val="0"/>
                                          </p:val>
                                        </p:tav>
                                        <p:tav tm="100000">
                                          <p:val>
                                            <p:strVal val="#ppt_w"/>
                                          </p:val>
                                        </p:tav>
                                      </p:tavLst>
                                    </p:anim>
                                    <p:anim calcmode="lin" valueType="num">
                                      <p:cBhvr>
                                        <p:cTn id="39" dur="1000" fill="hold"/>
                                        <p:tgtEl>
                                          <p:spTgt spid="22"/>
                                        </p:tgtEl>
                                        <p:attrNameLst>
                                          <p:attrName>ppt_h</p:attrName>
                                        </p:attrNameLst>
                                      </p:cBhvr>
                                      <p:tavLst>
                                        <p:tav tm="0">
                                          <p:val>
                                            <p:fltVal val="0"/>
                                          </p:val>
                                        </p:tav>
                                        <p:tav tm="100000">
                                          <p:val>
                                            <p:strVal val="#ppt_h"/>
                                          </p:val>
                                        </p:tav>
                                      </p:tavLst>
                                    </p:anim>
                                    <p:anim calcmode="lin" valueType="num">
                                      <p:cBhvr>
                                        <p:cTn id="40" dur="1000" fill="hold"/>
                                        <p:tgtEl>
                                          <p:spTgt spid="22"/>
                                        </p:tgtEl>
                                        <p:attrNameLst>
                                          <p:attrName>style.rotation</p:attrName>
                                        </p:attrNameLst>
                                      </p:cBhvr>
                                      <p:tavLst>
                                        <p:tav tm="0">
                                          <p:val>
                                            <p:fltVal val="90"/>
                                          </p:val>
                                        </p:tav>
                                        <p:tav tm="100000">
                                          <p:val>
                                            <p:fltVal val="0"/>
                                          </p:val>
                                        </p:tav>
                                      </p:tavLst>
                                    </p:anim>
                                    <p:animEffect transition="in" filter="fade">
                                      <p:cBhvr>
                                        <p:cTn id="41" dur="10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6"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376990" y="497151"/>
                <a:ext cx="11815010" cy="5933566"/>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14:m>
                  <m:oMathPara xmlns:m="http://schemas.openxmlformats.org/officeDocument/2006/math">
                    <m:oMathParaPr>
                      <m:jc m:val="centerGroup"/>
                    </m:oMathParaPr>
                    <m:oMath xmlns:m="http://schemas.openxmlformats.org/officeDocument/2006/math">
                      <m:r>
                        <m:rPr>
                          <m:nor/>
                        </m:rPr>
                        <a:rPr lang="zh-CN" altLang="en-US" sz="2400" i="1" dirty="0"/>
                        <m:t>假设特征</m:t>
                      </m:r>
                      <m:r>
                        <m:rPr>
                          <m:nor/>
                        </m:rPr>
                        <a:rPr lang="en-US" altLang="zh-CN" sz="2400" i="1" dirty="0"/>
                        <m:t>a</m:t>
                      </m:r>
                    </m:oMath>
                  </m:oMathPara>
                </a14:m>
                <a:endParaRPr lang="zh-CN" altLang="en-US" sz="2400" dirty="0"/>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376990" y="497151"/>
                <a:ext cx="11815010" cy="5933566"/>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52275" y="3685"/>
            <a:ext cx="6096000" cy="584775"/>
          </a:xfrm>
          <a:prstGeom prst="rect">
            <a:avLst/>
          </a:prstGeom>
          <a:noFill/>
        </p:spPr>
        <p:txBody>
          <a:bodyPr wrap="square">
            <a:spAutoFit/>
          </a:bodyPr>
          <a:lstStyle/>
          <a:p>
            <a:pPr algn="ctr"/>
            <a:r>
              <a:rPr lang="en-US" altLang="zh-CN" sz="3200" dirty="0">
                <a:solidFill>
                  <a:srgbClr val="000000"/>
                </a:solidFill>
                <a:latin typeface="华文仿宋" panose="02010600040101010101" pitchFamily="2" charset="-122"/>
                <a:ea typeface="华文仿宋" panose="02010600040101010101" pitchFamily="2" charset="-122"/>
              </a:rPr>
              <a:t>ID3</a:t>
            </a:r>
            <a:r>
              <a:rPr lang="zh-CN" altLang="en-US" sz="3200" dirty="0">
                <a:solidFill>
                  <a:srgbClr val="000000"/>
                </a:solidFill>
                <a:latin typeface="华文仿宋" panose="02010600040101010101" pitchFamily="2" charset="-122"/>
                <a:ea typeface="华文仿宋" panose="02010600040101010101" pitchFamily="2" charset="-122"/>
              </a:rPr>
              <a:t>算法</a:t>
            </a:r>
          </a:p>
        </p:txBody>
      </p:sp>
      <p:sp>
        <p:nvSpPr>
          <p:cNvPr id="4" name="文本框 3">
            <a:extLst>
              <a:ext uri="{FF2B5EF4-FFF2-40B4-BE49-F238E27FC236}">
                <a16:creationId xmlns:a16="http://schemas.microsoft.com/office/drawing/2014/main" id="{345FC852-B5E9-FEA5-2030-FA12F3DB0855}"/>
              </a:ext>
            </a:extLst>
          </p:cNvPr>
          <p:cNvSpPr txBox="1"/>
          <p:nvPr/>
        </p:nvSpPr>
        <p:spPr>
          <a:xfrm>
            <a:off x="1382043" y="801976"/>
            <a:ext cx="1645157" cy="523220"/>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信息增益</a:t>
            </a:r>
          </a:p>
        </p:txBody>
      </p:sp>
      <p:pic>
        <p:nvPicPr>
          <p:cNvPr id="18" name="Picture 3">
            <a:extLst>
              <a:ext uri="{FF2B5EF4-FFF2-40B4-BE49-F238E27FC236}">
                <a16:creationId xmlns:a16="http://schemas.microsoft.com/office/drawing/2014/main" id="{1390D8D6-6E1C-D2BD-CC99-29A3EC099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80759" flipH="1">
            <a:off x="51610" y="-160545"/>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BEBF8241-A701-D14D-32A0-E03B864F547A}"/>
              </a:ext>
            </a:extLst>
          </p:cNvPr>
          <p:cNvPicPr>
            <a:picLocks noChangeAspect="1"/>
          </p:cNvPicPr>
          <p:nvPr/>
        </p:nvPicPr>
        <p:blipFill>
          <a:blip r:embed="rId5"/>
          <a:stretch>
            <a:fillRect/>
          </a:stretch>
        </p:blipFill>
        <p:spPr>
          <a:xfrm>
            <a:off x="3476078" y="4377115"/>
            <a:ext cx="5028837" cy="928809"/>
          </a:xfrm>
          <a:prstGeom prst="rect">
            <a:avLst/>
          </a:prstGeom>
        </p:spPr>
      </p:pic>
      <p:sp>
        <p:nvSpPr>
          <p:cNvPr id="24" name="文本框 23">
            <a:extLst>
              <a:ext uri="{FF2B5EF4-FFF2-40B4-BE49-F238E27FC236}">
                <a16:creationId xmlns:a16="http://schemas.microsoft.com/office/drawing/2014/main" id="{45C7F3A5-B703-6E05-625E-22502643E890}"/>
              </a:ext>
            </a:extLst>
          </p:cNvPr>
          <p:cNvSpPr txBox="1"/>
          <p:nvPr/>
        </p:nvSpPr>
        <p:spPr>
          <a:xfrm>
            <a:off x="1198484" y="5353612"/>
            <a:ext cx="10509993" cy="830997"/>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  一般而言，信息增益越大，则意味着使用属性</a:t>
            </a:r>
            <a:r>
              <a:rPr lang="en-US" altLang="zh-CN" sz="2400" dirty="0">
                <a:latin typeface="仿宋" panose="02010609060101010101" pitchFamily="49" charset="-122"/>
                <a:ea typeface="仿宋" panose="02010609060101010101" pitchFamily="49" charset="-122"/>
              </a:rPr>
              <a:t>a</a:t>
            </a:r>
            <a:r>
              <a:rPr lang="zh-CN" altLang="en-US" sz="2400" dirty="0">
                <a:latin typeface="仿宋" panose="02010609060101010101" pitchFamily="49" charset="-122"/>
                <a:ea typeface="仿宋" panose="02010609060101010101" pitchFamily="49" charset="-122"/>
              </a:rPr>
              <a:t>来进行划分所获得的“纯度提升”最大。</a:t>
            </a:r>
            <a:r>
              <a:rPr lang="zh-CN" altLang="en-US" sz="2400" dirty="0">
                <a:solidFill>
                  <a:srgbClr val="FF0000"/>
                </a:solidFill>
                <a:latin typeface="仿宋" panose="02010609060101010101" pitchFamily="49" charset="-122"/>
                <a:ea typeface="仿宋" panose="02010609060101010101" pitchFamily="49" charset="-122"/>
              </a:rPr>
              <a:t>所以我们选取信息增益最大的作为当前的划分节点。</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3C7D197-B531-A0DD-63D2-3D50AB479325}"/>
                  </a:ext>
                </a:extLst>
              </p:cNvPr>
              <p:cNvSpPr txBox="1"/>
              <p:nvPr/>
            </p:nvSpPr>
            <p:spPr>
              <a:xfrm>
                <a:off x="1198484" y="1498189"/>
                <a:ext cx="10509992" cy="2174121"/>
              </a:xfrm>
              <a:prstGeom prst="rect">
                <a:avLst/>
              </a:prstGeom>
              <a:noFill/>
            </p:spPr>
            <p:txBody>
              <a:bodyPr wrap="square" rtlCol="0">
                <a:spAutoFit/>
              </a:bodyPr>
              <a:lstStyle/>
              <a:p>
                <a:pPr algn="just"/>
                <a:r>
                  <a:rPr lang="zh-CN" altLang="en-US" sz="2400" dirty="0">
                    <a:latin typeface="华文仿宋" panose="02010600040101010101" pitchFamily="2" charset="-122"/>
                    <a:ea typeface="华文仿宋" panose="02010600040101010101" pitchFamily="2" charset="-122"/>
                  </a:rPr>
                  <a:t>    假设特征</a:t>
                </a:r>
                <a:r>
                  <a:rPr lang="en-US" altLang="zh-CN" sz="2400" dirty="0">
                    <a:latin typeface="华文仿宋" panose="02010600040101010101" pitchFamily="2" charset="-122"/>
                    <a:ea typeface="华文仿宋" panose="02010600040101010101" pitchFamily="2" charset="-122"/>
                  </a:rPr>
                  <a:t>a</a:t>
                </a:r>
                <a:r>
                  <a:rPr lang="zh-CN" altLang="en-US" sz="2400" dirty="0">
                    <a:latin typeface="华文仿宋" panose="02010600040101010101" pitchFamily="2" charset="-122"/>
                    <a:ea typeface="华文仿宋" panose="02010600040101010101" pitchFamily="2" charset="-122"/>
                  </a:rPr>
                  <a:t>有</a:t>
                </a:r>
                <a:r>
                  <a:rPr lang="en-US" altLang="zh-CN" sz="2400" dirty="0">
                    <a:latin typeface="华文仿宋" panose="02010600040101010101" pitchFamily="2" charset="-122"/>
                    <a:ea typeface="华文仿宋" panose="02010600040101010101" pitchFamily="2" charset="-122"/>
                  </a:rPr>
                  <a:t>V</a:t>
                </a:r>
                <a:r>
                  <a:rPr lang="zh-CN" altLang="en-US" sz="2400" dirty="0">
                    <a:latin typeface="华文仿宋" panose="02010600040101010101" pitchFamily="2" charset="-122"/>
                    <a:ea typeface="华文仿宋" panose="02010600040101010101" pitchFamily="2" charset="-122"/>
                  </a:rPr>
                  <a:t>个可能的取值</a:t>
                </a:r>
                <a:r>
                  <a:rPr lang="en-US" altLang="zh-CN" sz="2400" dirty="0">
                    <a:latin typeface="华文仿宋" panose="02010600040101010101" pitchFamily="2" charset="-122"/>
                    <a:ea typeface="华文仿宋" panose="02010600040101010101" pitchFamily="2" charset="-122"/>
                  </a:rPr>
                  <a:t>{</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b="0" i="1" smtClean="0">
                            <a:latin typeface="Cambria Math" panose="02040503050406030204" pitchFamily="18" charset="0"/>
                          </a:rPr>
                          <m:t>𝑉</m:t>
                        </m:r>
                      </m:sup>
                    </m:sSup>
                  </m:oMath>
                </a14:m>
                <a:r>
                  <a:rPr lang="en-US" altLang="zh-CN" sz="2400" dirty="0">
                    <a:latin typeface="华文仿宋" panose="02010600040101010101" pitchFamily="2" charset="-122"/>
                    <a:ea typeface="华文仿宋" panose="02010600040101010101" pitchFamily="2" charset="-122"/>
                  </a:rPr>
                  <a:t>}</a:t>
                </a:r>
                <a:r>
                  <a:rPr lang="zh-CN" altLang="en-US" sz="2400" dirty="0">
                    <a:latin typeface="华文仿宋" panose="02010600040101010101" pitchFamily="2" charset="-122"/>
                    <a:ea typeface="华文仿宋" panose="02010600040101010101" pitchFamily="2" charset="-122"/>
                  </a:rPr>
                  <a:t>，若使用特征</a:t>
                </a:r>
                <a:r>
                  <a:rPr lang="en-US" altLang="zh-CN" sz="2400" dirty="0">
                    <a:latin typeface="华文仿宋" panose="02010600040101010101" pitchFamily="2" charset="-122"/>
                    <a:ea typeface="华文仿宋" panose="02010600040101010101" pitchFamily="2" charset="-122"/>
                  </a:rPr>
                  <a:t>a</a:t>
                </a:r>
                <a:r>
                  <a:rPr lang="zh-CN" altLang="en-US" sz="2400" dirty="0">
                    <a:latin typeface="华文仿宋" panose="02010600040101010101" pitchFamily="2" charset="-122"/>
                    <a:ea typeface="华文仿宋" panose="02010600040101010101" pitchFamily="2" charset="-122"/>
                  </a:rPr>
                  <a:t>来对样本集</a:t>
                </a:r>
                <a:r>
                  <a:rPr lang="en-US" altLang="zh-CN" sz="2400" dirty="0">
                    <a:latin typeface="华文仿宋" panose="02010600040101010101" pitchFamily="2" charset="-122"/>
                    <a:ea typeface="华文仿宋" panose="02010600040101010101" pitchFamily="2" charset="-122"/>
                  </a:rPr>
                  <a:t>D</a:t>
                </a:r>
                <a:r>
                  <a:rPr lang="zh-CN" altLang="en-US" sz="2400" dirty="0">
                    <a:latin typeface="华文仿宋" panose="02010600040101010101" pitchFamily="2" charset="-122"/>
                    <a:ea typeface="华文仿宋" panose="02010600040101010101" pitchFamily="2" charset="-122"/>
                  </a:rPr>
                  <a:t>进行划分，则会产生</a:t>
                </a:r>
                <a:r>
                  <a:rPr lang="en-US" altLang="zh-CN" sz="2400" dirty="0">
                    <a:latin typeface="华文仿宋" panose="02010600040101010101" pitchFamily="2" charset="-122"/>
                    <a:ea typeface="华文仿宋" panose="02010600040101010101" pitchFamily="2" charset="-122"/>
                  </a:rPr>
                  <a:t>V</a:t>
                </a:r>
                <a:r>
                  <a:rPr lang="zh-CN" altLang="en-US" sz="2400" dirty="0">
                    <a:latin typeface="华文仿宋" panose="02010600040101010101" pitchFamily="2" charset="-122"/>
                    <a:ea typeface="华文仿宋" panose="02010600040101010101" pitchFamily="2" charset="-122"/>
                  </a:rPr>
                  <a:t>个分支节点。其中第</a:t>
                </a:r>
                <a:r>
                  <a:rPr lang="en-US" altLang="zh-CN" sz="2400" dirty="0">
                    <a:latin typeface="华文仿宋" panose="02010600040101010101" pitchFamily="2" charset="-122"/>
                    <a:ea typeface="华文仿宋" panose="02010600040101010101" pitchFamily="2" charset="-122"/>
                  </a:rPr>
                  <a:t>v</a:t>
                </a:r>
                <a:r>
                  <a:rPr lang="zh-CN" altLang="en-US" sz="2400" dirty="0">
                    <a:latin typeface="华文仿宋" panose="02010600040101010101" pitchFamily="2" charset="-122"/>
                    <a:ea typeface="华文仿宋" panose="02010600040101010101" pitchFamily="2" charset="-122"/>
                  </a:rPr>
                  <a:t>个分支节点包含了</a:t>
                </a:r>
                <a:r>
                  <a:rPr lang="en-US" altLang="zh-CN" sz="2400" dirty="0">
                    <a:latin typeface="华文仿宋" panose="02010600040101010101" pitchFamily="2" charset="-122"/>
                    <a:ea typeface="华文仿宋" panose="02010600040101010101" pitchFamily="2" charset="-122"/>
                  </a:rPr>
                  <a:t>D</a:t>
                </a:r>
                <a:r>
                  <a:rPr lang="zh-CN" altLang="en-US" sz="2400" dirty="0">
                    <a:latin typeface="华文仿宋" panose="02010600040101010101" pitchFamily="2" charset="-122"/>
                    <a:ea typeface="华文仿宋" panose="02010600040101010101" pitchFamily="2" charset="-122"/>
                  </a:rPr>
                  <a:t>在所有在特征</a:t>
                </a:r>
                <a:r>
                  <a:rPr lang="en-US" altLang="zh-CN" sz="2400" dirty="0">
                    <a:latin typeface="华文仿宋" panose="02010600040101010101" pitchFamily="2" charset="-122"/>
                    <a:ea typeface="华文仿宋" panose="02010600040101010101" pitchFamily="2" charset="-122"/>
                  </a:rPr>
                  <a:t>a</a:t>
                </a:r>
                <a:r>
                  <a:rPr lang="zh-CN" altLang="en-US" sz="2400" dirty="0">
                    <a:latin typeface="华文仿宋" panose="02010600040101010101" pitchFamily="2" charset="-122"/>
                    <a:ea typeface="华文仿宋" panose="02010600040101010101" pitchFamily="2" charset="-122"/>
                  </a:rPr>
                  <a:t>上取值为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b="0" i="1" smtClean="0">
                            <a:latin typeface="Cambria Math" panose="02040503050406030204" pitchFamily="18" charset="0"/>
                          </a:rPr>
                          <m:t>𝑣</m:t>
                        </m:r>
                      </m:sup>
                    </m:sSup>
                  </m:oMath>
                </a14:m>
                <a:r>
                  <a:rPr lang="zh-CN" altLang="en-US" sz="2400" dirty="0">
                    <a:latin typeface="华文仿宋" panose="02010600040101010101" pitchFamily="2" charset="-122"/>
                    <a:ea typeface="华文仿宋" panose="02010600040101010101" pitchFamily="2" charset="-122"/>
                  </a:rPr>
                  <a:t>的样本，记为</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𝐷</m:t>
                        </m:r>
                      </m:e>
                      <m:sup>
                        <m:r>
                          <a:rPr lang="en-US" altLang="zh-CN" sz="2400" i="1">
                            <a:latin typeface="Cambria Math" panose="02040503050406030204" pitchFamily="18" charset="0"/>
                          </a:rPr>
                          <m:t>𝑣</m:t>
                        </m:r>
                      </m:sup>
                    </m:sSup>
                  </m:oMath>
                </a14:m>
                <a:r>
                  <a:rPr lang="zh-CN" altLang="en-US" sz="2400" dirty="0">
                    <a:latin typeface="华文仿宋" panose="02010600040101010101" pitchFamily="2" charset="-122"/>
                    <a:ea typeface="华文仿宋" panose="02010600040101010101" pitchFamily="2" charset="-122"/>
                  </a:rPr>
                  <a:t> 。再考虑到不同的分支节点所包含的样本数不同，给分支节点赋予权重</a:t>
                </a:r>
                <a14:m>
                  <m:oMath xmlns:m="http://schemas.openxmlformats.org/officeDocument/2006/math">
                    <m:f>
                      <m:fPr>
                        <m:ctrlPr>
                          <a:rPr lang="en-US" altLang="zh-CN" sz="2400" i="1" smtClean="0">
                            <a:latin typeface="Cambria Math" panose="02040503050406030204" pitchFamily="18" charset="0"/>
                            <a:ea typeface="华文仿宋" panose="02010600040101010101" pitchFamily="2" charset="-122"/>
                          </a:rPr>
                        </m:ctrlPr>
                      </m:fPr>
                      <m:num>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m:t>
                            </m:r>
                            <m:r>
                              <a:rPr lang="en-US" altLang="zh-CN" sz="2400" i="1">
                                <a:latin typeface="Cambria Math" panose="02040503050406030204" pitchFamily="18" charset="0"/>
                              </a:rPr>
                              <m:t>𝐷</m:t>
                            </m:r>
                          </m:e>
                          <m:sup>
                            <m:r>
                              <a:rPr lang="en-US" altLang="zh-CN" sz="2400" i="1">
                                <a:latin typeface="Cambria Math" panose="02040503050406030204" pitchFamily="18" charset="0"/>
                              </a:rPr>
                              <m:t>𝑣</m:t>
                            </m:r>
                          </m:sup>
                        </m:sSup>
                        <m:r>
                          <a:rPr lang="en-US" altLang="zh-CN" sz="2400" b="0" i="1" smtClean="0">
                            <a:latin typeface="Cambria Math" panose="02040503050406030204" pitchFamily="18" charset="0"/>
                          </a:rPr>
                          <m:t>|</m:t>
                        </m:r>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e>
                          <m:sup>
                            <m:r>
                              <a:rPr lang="en-US" altLang="zh-CN" sz="2400" i="1">
                                <a:latin typeface="Cambria Math" panose="02040503050406030204" pitchFamily="18" charset="0"/>
                              </a:rPr>
                              <m:t>𝐷</m:t>
                            </m:r>
                          </m:sup>
                        </m:sSup>
                        <m:r>
                          <a:rPr lang="en-US" altLang="zh-CN" sz="2400" i="1">
                            <a:latin typeface="Cambria Math" panose="02040503050406030204" pitchFamily="18" charset="0"/>
                          </a:rPr>
                          <m:t>|</m:t>
                        </m:r>
                      </m:den>
                    </m:f>
                  </m:oMath>
                </a14:m>
                <a:r>
                  <a:rPr lang="zh-CN" altLang="en-US" sz="2400" dirty="0">
                    <a:latin typeface="华文仿宋" panose="02010600040101010101" pitchFamily="2" charset="-122"/>
                    <a:ea typeface="华文仿宋" panose="02010600040101010101" pitchFamily="2" charset="-122"/>
                  </a:rPr>
                  <a:t>，即样本数越多的分支节点的影响越大，于是可计算出用属性</a:t>
                </a:r>
                <a:r>
                  <a:rPr lang="en-US" altLang="zh-CN" sz="2400" dirty="0">
                    <a:latin typeface="华文仿宋" panose="02010600040101010101" pitchFamily="2" charset="-122"/>
                    <a:ea typeface="华文仿宋" panose="02010600040101010101" pitchFamily="2" charset="-122"/>
                  </a:rPr>
                  <a:t>a</a:t>
                </a:r>
                <a:r>
                  <a:rPr lang="zh-CN" altLang="en-US" sz="2400" dirty="0">
                    <a:latin typeface="华文仿宋" panose="02010600040101010101" pitchFamily="2" charset="-122"/>
                    <a:ea typeface="华文仿宋" panose="02010600040101010101" pitchFamily="2" charset="-122"/>
                  </a:rPr>
                  <a:t>对样本集</a:t>
                </a:r>
                <a:r>
                  <a:rPr lang="en-US" altLang="zh-CN" sz="2400" dirty="0">
                    <a:latin typeface="华文仿宋" panose="02010600040101010101" pitchFamily="2" charset="-122"/>
                    <a:ea typeface="华文仿宋" panose="02010600040101010101" pitchFamily="2" charset="-122"/>
                  </a:rPr>
                  <a:t>D</a:t>
                </a:r>
                <a:r>
                  <a:rPr lang="zh-CN" altLang="en-US" sz="2400" dirty="0">
                    <a:latin typeface="华文仿宋" panose="02010600040101010101" pitchFamily="2" charset="-122"/>
                    <a:ea typeface="华文仿宋" panose="02010600040101010101" pitchFamily="2" charset="-122"/>
                  </a:rPr>
                  <a:t>进行划分所获得的信息增益为：</a:t>
                </a:r>
              </a:p>
            </p:txBody>
          </p:sp>
        </mc:Choice>
        <mc:Fallback xmlns="">
          <p:sp>
            <p:nvSpPr>
              <p:cNvPr id="2" name="文本框 1">
                <a:extLst>
                  <a:ext uri="{FF2B5EF4-FFF2-40B4-BE49-F238E27FC236}">
                    <a16:creationId xmlns:a16="http://schemas.microsoft.com/office/drawing/2014/main" id="{A3C7D197-B531-A0DD-63D2-3D50AB479325}"/>
                  </a:ext>
                </a:extLst>
              </p:cNvPr>
              <p:cNvSpPr txBox="1">
                <a:spLocks noRot="1" noChangeAspect="1" noMove="1" noResize="1" noEditPoints="1" noAdjustHandles="1" noChangeArrowheads="1" noChangeShapeType="1" noTextEdit="1"/>
              </p:cNvSpPr>
              <p:nvPr/>
            </p:nvSpPr>
            <p:spPr>
              <a:xfrm>
                <a:off x="1198484" y="1498189"/>
                <a:ext cx="10509992" cy="2174121"/>
              </a:xfrm>
              <a:prstGeom prst="rect">
                <a:avLst/>
              </a:prstGeom>
              <a:blipFill>
                <a:blip r:embed="rId6"/>
                <a:stretch>
                  <a:fillRect l="-928" t="-1966" r="-870" b="-56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1492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1+#ppt_w/2"/>
                                          </p:val>
                                        </p:tav>
                                        <p:tav tm="100000">
                                          <p:val>
                                            <p:strVal val="#ppt_x"/>
                                          </p:val>
                                        </p:tav>
                                      </p:tavLst>
                                    </p:anim>
                                    <p:anim calcmode="lin" valueType="num">
                                      <p:cBhvr additive="base">
                                        <p:cTn id="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368084" y="685029"/>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14:m>
                  <m:oMathPara xmlns:m="http://schemas.openxmlformats.org/officeDocument/2006/math">
                    <m:oMathParaPr>
                      <m:jc m:val="centerGroup"/>
                    </m:oMathParaPr>
                    <m:oMath xmlns:m="http://schemas.openxmlformats.org/officeDocument/2006/math">
                      <m:r>
                        <m:rPr>
                          <m:nor/>
                        </m:rPr>
                        <a:rPr lang="zh-CN" altLang="en-US" sz="2400" dirty="0" smtClean="0"/>
                        <m:t>假设当前样本集合</m:t>
                      </m:r>
                      <m:r>
                        <m:rPr>
                          <m:nor/>
                        </m:rPr>
                        <a:rPr lang="en-US" altLang="zh-CN" sz="2400" dirty="0" smtClean="0"/>
                        <m:t>D</m:t>
                      </m:r>
                      <m:r>
                        <m:rPr>
                          <m:nor/>
                        </m:rPr>
                        <a:rPr lang="zh-CN" altLang="en-US" sz="2400" dirty="0" smtClean="0"/>
                        <m:t>中第</m:t>
                      </m:r>
                      <m:r>
                        <m:rPr>
                          <m:nor/>
                        </m:rPr>
                        <a:rPr lang="en-US" altLang="zh-CN" sz="2400" dirty="0" smtClean="0"/>
                        <m:t>k</m:t>
                      </m:r>
                      <m:r>
                        <m:rPr>
                          <m:nor/>
                        </m:rPr>
                        <a:rPr lang="zh-CN" altLang="en-US" sz="2400" dirty="0" smtClean="0"/>
                        <m:t>类样本所占比例为</m:t>
                      </m:r>
                      <m:sSub>
                        <m:sSubPr>
                          <m:ctrlPr>
                            <a:rPr lang="zh-CN" altLang="en-US" sz="2400" i="1" smtClean="0">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𝑘</m:t>
                          </m:r>
                        </m:sub>
                      </m:sSub>
                    </m:oMath>
                  </m:oMathPara>
                </a14:m>
                <a:endParaRPr lang="zh-CN" altLang="en-US" sz="2400" dirty="0"/>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368084" y="685029"/>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41624" y="98780"/>
            <a:ext cx="6096000" cy="584775"/>
          </a:xfrm>
          <a:prstGeom prst="rect">
            <a:avLst/>
          </a:prstGeom>
          <a:noFill/>
        </p:spPr>
        <p:txBody>
          <a:bodyPr wrap="square">
            <a:spAutoFit/>
          </a:bodyPr>
          <a:lstStyle/>
          <a:p>
            <a:pPr algn="ctr"/>
            <a:r>
              <a:rPr lang="en-US" altLang="zh-CN" sz="3200" dirty="0">
                <a:solidFill>
                  <a:srgbClr val="000000"/>
                </a:solidFill>
                <a:latin typeface="华文仿宋" panose="02010600040101010101" pitchFamily="2" charset="-122"/>
                <a:ea typeface="华文仿宋" panose="02010600040101010101" pitchFamily="2" charset="-122"/>
              </a:rPr>
              <a:t>ID3</a:t>
            </a:r>
            <a:r>
              <a:rPr lang="zh-CN" altLang="en-US" sz="3200" dirty="0">
                <a:solidFill>
                  <a:srgbClr val="000000"/>
                </a:solidFill>
                <a:latin typeface="华文仿宋" panose="02010600040101010101" pitchFamily="2" charset="-122"/>
                <a:ea typeface="华文仿宋" panose="02010600040101010101" pitchFamily="2" charset="-122"/>
              </a:rPr>
              <a:t>算法</a:t>
            </a:r>
          </a:p>
        </p:txBody>
      </p:sp>
      <p:pic>
        <p:nvPicPr>
          <p:cNvPr id="18" name="Picture 3">
            <a:extLst>
              <a:ext uri="{FF2B5EF4-FFF2-40B4-BE49-F238E27FC236}">
                <a16:creationId xmlns:a16="http://schemas.microsoft.com/office/drawing/2014/main" id="{1390D8D6-6E1C-D2BD-CC99-29A3EC099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606233" flipH="1">
            <a:off x="9319567" y="629813"/>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表格 11">
            <a:extLst>
              <a:ext uri="{FF2B5EF4-FFF2-40B4-BE49-F238E27FC236}">
                <a16:creationId xmlns:a16="http://schemas.microsoft.com/office/drawing/2014/main" id="{6DA97C10-26DD-20E9-77C0-F75E5A6D9CAD}"/>
              </a:ext>
            </a:extLst>
          </p:cNvPr>
          <p:cNvGraphicFramePr>
            <a:graphicFrameLocks noGrp="1"/>
          </p:cNvGraphicFramePr>
          <p:nvPr>
            <p:extLst>
              <p:ext uri="{D42A27DB-BD31-4B8C-83A1-F6EECF244321}">
                <p14:modId xmlns:p14="http://schemas.microsoft.com/office/powerpoint/2010/main" val="2569436453"/>
              </p:ext>
            </p:extLst>
          </p:nvPr>
        </p:nvGraphicFramePr>
        <p:xfrm>
          <a:off x="820057" y="1266855"/>
          <a:ext cx="8029152" cy="3291840"/>
        </p:xfrm>
        <a:graphic>
          <a:graphicData uri="http://schemas.openxmlformats.org/drawingml/2006/table">
            <a:tbl>
              <a:tblPr firstRow="1" bandRow="1">
                <a:tableStyleId>{5C22544A-7EE6-4342-B048-85BDC9FD1C3A}</a:tableStyleId>
              </a:tblPr>
              <a:tblGrid>
                <a:gridCol w="1003644">
                  <a:extLst>
                    <a:ext uri="{9D8B030D-6E8A-4147-A177-3AD203B41FA5}">
                      <a16:colId xmlns:a16="http://schemas.microsoft.com/office/drawing/2014/main" val="2137690391"/>
                    </a:ext>
                  </a:extLst>
                </a:gridCol>
                <a:gridCol w="1003644">
                  <a:extLst>
                    <a:ext uri="{9D8B030D-6E8A-4147-A177-3AD203B41FA5}">
                      <a16:colId xmlns:a16="http://schemas.microsoft.com/office/drawing/2014/main" val="3983204426"/>
                    </a:ext>
                  </a:extLst>
                </a:gridCol>
                <a:gridCol w="1003644">
                  <a:extLst>
                    <a:ext uri="{9D8B030D-6E8A-4147-A177-3AD203B41FA5}">
                      <a16:colId xmlns:a16="http://schemas.microsoft.com/office/drawing/2014/main" val="3387392433"/>
                    </a:ext>
                  </a:extLst>
                </a:gridCol>
                <a:gridCol w="1003644">
                  <a:extLst>
                    <a:ext uri="{9D8B030D-6E8A-4147-A177-3AD203B41FA5}">
                      <a16:colId xmlns:a16="http://schemas.microsoft.com/office/drawing/2014/main" val="425859845"/>
                    </a:ext>
                  </a:extLst>
                </a:gridCol>
                <a:gridCol w="1003644">
                  <a:extLst>
                    <a:ext uri="{9D8B030D-6E8A-4147-A177-3AD203B41FA5}">
                      <a16:colId xmlns:a16="http://schemas.microsoft.com/office/drawing/2014/main" val="3748664012"/>
                    </a:ext>
                  </a:extLst>
                </a:gridCol>
                <a:gridCol w="1003644">
                  <a:extLst>
                    <a:ext uri="{9D8B030D-6E8A-4147-A177-3AD203B41FA5}">
                      <a16:colId xmlns:a16="http://schemas.microsoft.com/office/drawing/2014/main" val="171772255"/>
                    </a:ext>
                  </a:extLst>
                </a:gridCol>
                <a:gridCol w="1003644">
                  <a:extLst>
                    <a:ext uri="{9D8B030D-6E8A-4147-A177-3AD203B41FA5}">
                      <a16:colId xmlns:a16="http://schemas.microsoft.com/office/drawing/2014/main" val="2132212012"/>
                    </a:ext>
                  </a:extLst>
                </a:gridCol>
                <a:gridCol w="1003644">
                  <a:extLst>
                    <a:ext uri="{9D8B030D-6E8A-4147-A177-3AD203B41FA5}">
                      <a16:colId xmlns:a16="http://schemas.microsoft.com/office/drawing/2014/main" val="2220055576"/>
                    </a:ext>
                  </a:extLst>
                </a:gridCol>
              </a:tblGrid>
              <a:tr h="362577">
                <a:tc>
                  <a:txBody>
                    <a:bodyPr/>
                    <a:lstStyle/>
                    <a:p>
                      <a:pPr algn="ctr"/>
                      <a:r>
                        <a:rPr lang="zh-CN" altLang="en-US" dirty="0"/>
                        <a:t>编号</a:t>
                      </a:r>
                    </a:p>
                  </a:txBody>
                  <a:tcPr/>
                </a:tc>
                <a:tc>
                  <a:txBody>
                    <a:bodyPr/>
                    <a:lstStyle/>
                    <a:p>
                      <a:pPr algn="ctr"/>
                      <a:r>
                        <a:rPr lang="zh-CN" altLang="en-US" dirty="0"/>
                        <a:t>色泽</a:t>
                      </a:r>
                    </a:p>
                  </a:txBody>
                  <a:tcPr/>
                </a:tc>
                <a:tc>
                  <a:txBody>
                    <a:bodyPr/>
                    <a:lstStyle/>
                    <a:p>
                      <a:pPr algn="ctr"/>
                      <a:r>
                        <a:rPr lang="zh-CN" altLang="en-US" dirty="0"/>
                        <a:t>根蒂</a:t>
                      </a:r>
                    </a:p>
                  </a:txBody>
                  <a:tcPr/>
                </a:tc>
                <a:tc>
                  <a:txBody>
                    <a:bodyPr/>
                    <a:lstStyle/>
                    <a:p>
                      <a:pPr algn="ctr"/>
                      <a:r>
                        <a:rPr lang="zh-CN" altLang="en-US" dirty="0"/>
                        <a:t>敲声</a:t>
                      </a:r>
                    </a:p>
                  </a:txBody>
                  <a:tcPr/>
                </a:tc>
                <a:tc>
                  <a:txBody>
                    <a:bodyPr/>
                    <a:lstStyle/>
                    <a:p>
                      <a:pPr algn="ctr"/>
                      <a:r>
                        <a:rPr lang="zh-CN" altLang="en-US" dirty="0"/>
                        <a:t>纹理</a:t>
                      </a:r>
                    </a:p>
                  </a:txBody>
                  <a:tcPr/>
                </a:tc>
                <a:tc>
                  <a:txBody>
                    <a:bodyPr/>
                    <a:lstStyle/>
                    <a:p>
                      <a:pPr algn="ctr"/>
                      <a:r>
                        <a:rPr lang="zh-CN" altLang="en-US" dirty="0"/>
                        <a:t>脐部</a:t>
                      </a:r>
                    </a:p>
                  </a:txBody>
                  <a:tcPr/>
                </a:tc>
                <a:tc>
                  <a:txBody>
                    <a:bodyPr/>
                    <a:lstStyle/>
                    <a:p>
                      <a:pPr algn="ctr"/>
                      <a:r>
                        <a:rPr lang="zh-CN" altLang="en-US" dirty="0"/>
                        <a:t>触感</a:t>
                      </a:r>
                    </a:p>
                  </a:txBody>
                  <a:tcPr/>
                </a:tc>
                <a:tc>
                  <a:txBody>
                    <a:bodyPr/>
                    <a:lstStyle/>
                    <a:p>
                      <a:pPr algn="ctr"/>
                      <a:r>
                        <a:rPr lang="zh-CN" altLang="en-US" dirty="0"/>
                        <a:t>熟瓜</a:t>
                      </a:r>
                    </a:p>
                  </a:txBody>
                  <a:tcPr/>
                </a:tc>
                <a:extLst>
                  <a:ext uri="{0D108BD9-81ED-4DB2-BD59-A6C34878D82A}">
                    <a16:rowId xmlns:a16="http://schemas.microsoft.com/office/drawing/2014/main" val="426868768"/>
                  </a:ext>
                </a:extLst>
              </a:tr>
              <a:tr h="362577">
                <a:tc>
                  <a:txBody>
                    <a:bodyPr/>
                    <a:lstStyle/>
                    <a:p>
                      <a:pPr algn="ctr"/>
                      <a:r>
                        <a:rPr lang="en-US" altLang="zh-CN" dirty="0"/>
                        <a:t>1</a:t>
                      </a:r>
                      <a:endParaRPr lang="zh-CN" altLang="en-US" dirty="0"/>
                    </a:p>
                  </a:txBody>
                  <a:tcPr/>
                </a:tc>
                <a:tc>
                  <a:txBody>
                    <a:bodyPr/>
                    <a:lstStyle/>
                    <a:p>
                      <a:pPr algn="ctr"/>
                      <a:r>
                        <a:rPr lang="zh-CN" altLang="en-US" dirty="0"/>
                        <a:t>青绿</a:t>
                      </a:r>
                    </a:p>
                  </a:txBody>
                  <a:tcPr/>
                </a:tc>
                <a:tc>
                  <a:txBody>
                    <a:bodyPr/>
                    <a:lstStyle/>
                    <a:p>
                      <a:pPr algn="ctr"/>
                      <a:r>
                        <a:rPr lang="zh-CN" altLang="en-US" dirty="0"/>
                        <a:t>蜷缩</a:t>
                      </a:r>
                    </a:p>
                  </a:txBody>
                  <a:tcPr/>
                </a:tc>
                <a:tc>
                  <a:txBody>
                    <a:bodyPr/>
                    <a:lstStyle/>
                    <a:p>
                      <a:pPr algn="ctr"/>
                      <a:r>
                        <a:rPr lang="zh-CN" altLang="en-US" dirty="0"/>
                        <a:t>浊响</a:t>
                      </a:r>
                    </a:p>
                  </a:txBody>
                  <a:tcPr/>
                </a:tc>
                <a:tc>
                  <a:txBody>
                    <a:bodyPr/>
                    <a:lstStyle/>
                    <a:p>
                      <a:pPr algn="ctr"/>
                      <a:r>
                        <a:rPr lang="zh-CN" altLang="en-US" dirty="0"/>
                        <a:t>清晰</a:t>
                      </a:r>
                    </a:p>
                  </a:txBody>
                  <a:tcPr/>
                </a:tc>
                <a:tc>
                  <a:txBody>
                    <a:bodyPr/>
                    <a:lstStyle/>
                    <a:p>
                      <a:pPr algn="ctr"/>
                      <a:r>
                        <a:rPr lang="zh-CN" altLang="en-US" dirty="0"/>
                        <a:t>凹陷</a:t>
                      </a:r>
                    </a:p>
                  </a:txBody>
                  <a:tcPr/>
                </a:tc>
                <a:tc>
                  <a:txBody>
                    <a:bodyPr/>
                    <a:lstStyle/>
                    <a:p>
                      <a:pPr algn="ctr"/>
                      <a:r>
                        <a:rPr lang="zh-CN" altLang="en-US" dirty="0"/>
                        <a:t>硬滑</a:t>
                      </a:r>
                    </a:p>
                  </a:txBody>
                  <a:tcPr/>
                </a:tc>
                <a:tc>
                  <a:txBody>
                    <a:bodyPr/>
                    <a:lstStyle/>
                    <a:p>
                      <a:pPr algn="ctr"/>
                      <a:r>
                        <a:rPr lang="zh-CN" altLang="en-US" dirty="0"/>
                        <a:t>是</a:t>
                      </a:r>
                    </a:p>
                  </a:txBody>
                  <a:tcPr/>
                </a:tc>
                <a:extLst>
                  <a:ext uri="{0D108BD9-81ED-4DB2-BD59-A6C34878D82A}">
                    <a16:rowId xmlns:a16="http://schemas.microsoft.com/office/drawing/2014/main" val="3158941194"/>
                  </a:ext>
                </a:extLst>
              </a:tr>
              <a:tr h="362577">
                <a:tc>
                  <a:txBody>
                    <a:bodyPr/>
                    <a:lstStyle/>
                    <a:p>
                      <a:pPr algn="ctr"/>
                      <a:r>
                        <a:rPr lang="en-US" altLang="zh-CN" dirty="0"/>
                        <a:t>2</a:t>
                      </a:r>
                      <a:endParaRPr lang="zh-CN" altLang="en-US" dirty="0"/>
                    </a:p>
                  </a:txBody>
                  <a:tcPr/>
                </a:tc>
                <a:tc>
                  <a:txBody>
                    <a:bodyPr/>
                    <a:lstStyle/>
                    <a:p>
                      <a:pPr algn="ctr"/>
                      <a:r>
                        <a:rPr lang="zh-CN" altLang="en-US" dirty="0"/>
                        <a:t>乌黑</a:t>
                      </a:r>
                    </a:p>
                  </a:txBody>
                  <a:tcPr/>
                </a:tc>
                <a:tc>
                  <a:txBody>
                    <a:bodyPr/>
                    <a:lstStyle/>
                    <a:p>
                      <a:pPr algn="ctr"/>
                      <a:r>
                        <a:rPr lang="zh-CN" altLang="en-US" dirty="0"/>
                        <a:t>蜷缩</a:t>
                      </a:r>
                    </a:p>
                  </a:txBody>
                  <a:tcPr/>
                </a:tc>
                <a:tc>
                  <a:txBody>
                    <a:bodyPr/>
                    <a:lstStyle/>
                    <a:p>
                      <a:pPr algn="ctr"/>
                      <a:r>
                        <a:rPr lang="zh-CN" altLang="en-US" dirty="0"/>
                        <a:t>沉闷</a:t>
                      </a:r>
                    </a:p>
                  </a:txBody>
                  <a:tcPr/>
                </a:tc>
                <a:tc>
                  <a:txBody>
                    <a:bodyPr/>
                    <a:lstStyle/>
                    <a:p>
                      <a:pPr algn="ctr"/>
                      <a:r>
                        <a:rPr lang="zh-CN" altLang="en-US" dirty="0"/>
                        <a:t>清晰</a:t>
                      </a:r>
                    </a:p>
                  </a:txBody>
                  <a:tcPr/>
                </a:tc>
                <a:tc>
                  <a:txBody>
                    <a:bodyPr/>
                    <a:lstStyle/>
                    <a:p>
                      <a:pPr algn="ctr"/>
                      <a:r>
                        <a:rPr lang="zh-CN" altLang="en-US" dirty="0"/>
                        <a:t>凹陷</a:t>
                      </a:r>
                    </a:p>
                  </a:txBody>
                  <a:tcPr/>
                </a:tc>
                <a:tc>
                  <a:txBody>
                    <a:bodyPr/>
                    <a:lstStyle/>
                    <a:p>
                      <a:pPr algn="ctr"/>
                      <a:r>
                        <a:rPr lang="zh-CN" altLang="en-US" dirty="0"/>
                        <a:t>硬滑</a:t>
                      </a:r>
                    </a:p>
                  </a:txBody>
                  <a:tcPr/>
                </a:tc>
                <a:tc>
                  <a:txBody>
                    <a:bodyPr/>
                    <a:lstStyle/>
                    <a:p>
                      <a:pPr algn="ctr"/>
                      <a:r>
                        <a:rPr lang="zh-CN" altLang="en-US" dirty="0"/>
                        <a:t>是</a:t>
                      </a:r>
                    </a:p>
                  </a:txBody>
                  <a:tcPr/>
                </a:tc>
                <a:extLst>
                  <a:ext uri="{0D108BD9-81ED-4DB2-BD59-A6C34878D82A}">
                    <a16:rowId xmlns:a16="http://schemas.microsoft.com/office/drawing/2014/main" val="3771535093"/>
                  </a:ext>
                </a:extLst>
              </a:tr>
              <a:tr h="362577">
                <a:tc>
                  <a:txBody>
                    <a:bodyPr/>
                    <a:lstStyle/>
                    <a:p>
                      <a:pPr algn="ctr"/>
                      <a:r>
                        <a:rPr lang="en-US" altLang="zh-CN" dirty="0"/>
                        <a:t>3</a:t>
                      </a:r>
                      <a:endParaRPr lang="zh-CN" altLang="en-US" dirty="0"/>
                    </a:p>
                  </a:txBody>
                  <a:tcPr/>
                </a:tc>
                <a:tc>
                  <a:txBody>
                    <a:bodyPr/>
                    <a:lstStyle/>
                    <a:p>
                      <a:pPr algn="ctr"/>
                      <a:r>
                        <a:rPr lang="zh-CN" altLang="en-US" dirty="0"/>
                        <a:t>浅白</a:t>
                      </a:r>
                    </a:p>
                  </a:txBody>
                  <a:tcPr/>
                </a:tc>
                <a:tc>
                  <a:txBody>
                    <a:bodyPr/>
                    <a:lstStyle/>
                    <a:p>
                      <a:pPr algn="ctr"/>
                      <a:r>
                        <a:rPr lang="zh-CN" altLang="en-US" dirty="0"/>
                        <a:t>蜷缩</a:t>
                      </a:r>
                    </a:p>
                  </a:txBody>
                  <a:tcPr/>
                </a:tc>
                <a:tc>
                  <a:txBody>
                    <a:bodyPr/>
                    <a:lstStyle/>
                    <a:p>
                      <a:pPr algn="ctr"/>
                      <a:r>
                        <a:rPr lang="zh-CN" altLang="en-US" dirty="0"/>
                        <a:t>浊响</a:t>
                      </a:r>
                    </a:p>
                  </a:txBody>
                  <a:tcPr/>
                </a:tc>
                <a:tc>
                  <a:txBody>
                    <a:bodyPr/>
                    <a:lstStyle/>
                    <a:p>
                      <a:pPr algn="ctr"/>
                      <a:r>
                        <a:rPr lang="zh-CN" altLang="en-US" dirty="0"/>
                        <a:t>清晰</a:t>
                      </a:r>
                    </a:p>
                  </a:txBody>
                  <a:tcPr/>
                </a:tc>
                <a:tc>
                  <a:txBody>
                    <a:bodyPr/>
                    <a:lstStyle/>
                    <a:p>
                      <a:pPr algn="ctr"/>
                      <a:r>
                        <a:rPr lang="zh-CN" altLang="en-US" dirty="0"/>
                        <a:t>凹陷</a:t>
                      </a:r>
                    </a:p>
                  </a:txBody>
                  <a:tcPr/>
                </a:tc>
                <a:tc>
                  <a:txBody>
                    <a:bodyPr/>
                    <a:lstStyle/>
                    <a:p>
                      <a:pPr algn="ctr"/>
                      <a:r>
                        <a:rPr lang="zh-CN" altLang="en-US" dirty="0"/>
                        <a:t>硬滑</a:t>
                      </a:r>
                    </a:p>
                  </a:txBody>
                  <a:tcPr/>
                </a:tc>
                <a:tc>
                  <a:txBody>
                    <a:bodyPr/>
                    <a:lstStyle/>
                    <a:p>
                      <a:pPr algn="ctr"/>
                      <a:r>
                        <a:rPr lang="zh-CN" altLang="en-US" dirty="0"/>
                        <a:t>是</a:t>
                      </a:r>
                    </a:p>
                  </a:txBody>
                  <a:tcPr/>
                </a:tc>
                <a:extLst>
                  <a:ext uri="{0D108BD9-81ED-4DB2-BD59-A6C34878D82A}">
                    <a16:rowId xmlns:a16="http://schemas.microsoft.com/office/drawing/2014/main" val="1704248671"/>
                  </a:ext>
                </a:extLst>
              </a:tr>
              <a:tr h="362577">
                <a:tc>
                  <a:txBody>
                    <a:bodyPr/>
                    <a:lstStyle/>
                    <a:p>
                      <a:pPr algn="ctr"/>
                      <a:r>
                        <a:rPr lang="en-US" altLang="zh-CN" dirty="0"/>
                        <a:t>4</a:t>
                      </a:r>
                      <a:endParaRPr lang="zh-CN" altLang="en-US" dirty="0"/>
                    </a:p>
                  </a:txBody>
                  <a:tcPr/>
                </a:tc>
                <a:tc>
                  <a:txBody>
                    <a:bodyPr/>
                    <a:lstStyle/>
                    <a:p>
                      <a:pPr algn="ctr"/>
                      <a:r>
                        <a:rPr lang="zh-CN" altLang="en-US" dirty="0"/>
                        <a:t>青绿</a:t>
                      </a:r>
                    </a:p>
                  </a:txBody>
                  <a:tcPr/>
                </a:tc>
                <a:tc>
                  <a:txBody>
                    <a:bodyPr/>
                    <a:lstStyle/>
                    <a:p>
                      <a:pPr algn="ctr"/>
                      <a:r>
                        <a:rPr lang="zh-CN" altLang="en-US" dirty="0"/>
                        <a:t>稍蜷</a:t>
                      </a:r>
                    </a:p>
                  </a:txBody>
                  <a:tcPr/>
                </a:tc>
                <a:tc>
                  <a:txBody>
                    <a:bodyPr/>
                    <a:lstStyle/>
                    <a:p>
                      <a:pPr algn="ctr"/>
                      <a:r>
                        <a:rPr lang="zh-CN" altLang="en-US" dirty="0"/>
                        <a:t>沉闷</a:t>
                      </a:r>
                    </a:p>
                  </a:txBody>
                  <a:tcPr/>
                </a:tc>
                <a:tc>
                  <a:txBody>
                    <a:bodyPr/>
                    <a:lstStyle/>
                    <a:p>
                      <a:pPr algn="ctr"/>
                      <a:r>
                        <a:rPr lang="zh-CN" altLang="en-US" dirty="0"/>
                        <a:t>清晰</a:t>
                      </a:r>
                    </a:p>
                  </a:txBody>
                  <a:tcPr/>
                </a:tc>
                <a:tc>
                  <a:txBody>
                    <a:bodyPr/>
                    <a:lstStyle/>
                    <a:p>
                      <a:pPr algn="ctr"/>
                      <a:r>
                        <a:rPr lang="zh-CN" altLang="en-US" dirty="0"/>
                        <a:t>稍凹</a:t>
                      </a:r>
                    </a:p>
                  </a:txBody>
                  <a:tcPr/>
                </a:tc>
                <a:tc>
                  <a:txBody>
                    <a:bodyPr/>
                    <a:lstStyle/>
                    <a:p>
                      <a:pPr algn="ctr"/>
                      <a:r>
                        <a:rPr lang="zh-CN" altLang="en-US" dirty="0"/>
                        <a:t>软黏</a:t>
                      </a:r>
                    </a:p>
                  </a:txBody>
                  <a:tcPr/>
                </a:tc>
                <a:tc>
                  <a:txBody>
                    <a:bodyPr/>
                    <a:lstStyle/>
                    <a:p>
                      <a:pPr algn="ctr"/>
                      <a:r>
                        <a:rPr lang="zh-CN" altLang="en-US" dirty="0"/>
                        <a:t>是</a:t>
                      </a:r>
                    </a:p>
                  </a:txBody>
                  <a:tcPr/>
                </a:tc>
                <a:extLst>
                  <a:ext uri="{0D108BD9-81ED-4DB2-BD59-A6C34878D82A}">
                    <a16:rowId xmlns:a16="http://schemas.microsoft.com/office/drawing/2014/main" val="3952407"/>
                  </a:ext>
                </a:extLst>
              </a:tr>
              <a:tr h="362577">
                <a:tc>
                  <a:txBody>
                    <a:bodyPr/>
                    <a:lstStyle/>
                    <a:p>
                      <a:pPr algn="ctr"/>
                      <a:r>
                        <a:rPr lang="en-US" altLang="zh-CN" dirty="0"/>
                        <a:t>5</a:t>
                      </a:r>
                      <a:endParaRPr lang="zh-CN" altLang="en-US" dirty="0"/>
                    </a:p>
                  </a:txBody>
                  <a:tcPr/>
                </a:tc>
                <a:tc>
                  <a:txBody>
                    <a:bodyPr/>
                    <a:lstStyle/>
                    <a:p>
                      <a:pPr algn="ctr"/>
                      <a:r>
                        <a:rPr lang="zh-CN" altLang="en-US" dirty="0"/>
                        <a:t>乌黑</a:t>
                      </a:r>
                    </a:p>
                  </a:txBody>
                  <a:tcPr/>
                </a:tc>
                <a:tc>
                  <a:txBody>
                    <a:bodyPr/>
                    <a:lstStyle/>
                    <a:p>
                      <a:pPr algn="ctr"/>
                      <a:r>
                        <a:rPr lang="zh-CN" altLang="en-US" dirty="0"/>
                        <a:t>稍蜷</a:t>
                      </a:r>
                    </a:p>
                  </a:txBody>
                  <a:tcPr/>
                </a:tc>
                <a:tc>
                  <a:txBody>
                    <a:bodyPr/>
                    <a:lstStyle/>
                    <a:p>
                      <a:pPr algn="ctr"/>
                      <a:r>
                        <a:rPr lang="zh-CN" altLang="en-US" dirty="0"/>
                        <a:t>沉闷</a:t>
                      </a:r>
                    </a:p>
                  </a:txBody>
                  <a:tcPr/>
                </a:tc>
                <a:tc>
                  <a:txBody>
                    <a:bodyPr/>
                    <a:lstStyle/>
                    <a:p>
                      <a:pPr algn="ctr"/>
                      <a:r>
                        <a:rPr lang="zh-CN" altLang="en-US" dirty="0"/>
                        <a:t>稍糊</a:t>
                      </a:r>
                    </a:p>
                  </a:txBody>
                  <a:tcPr/>
                </a:tc>
                <a:tc>
                  <a:txBody>
                    <a:bodyPr/>
                    <a:lstStyle/>
                    <a:p>
                      <a:pPr algn="ctr"/>
                      <a:r>
                        <a:rPr lang="zh-CN" altLang="en-US" dirty="0"/>
                        <a:t>稍凹</a:t>
                      </a:r>
                    </a:p>
                  </a:txBody>
                  <a:tcPr/>
                </a:tc>
                <a:tc>
                  <a:txBody>
                    <a:bodyPr/>
                    <a:lstStyle/>
                    <a:p>
                      <a:pPr algn="ctr"/>
                      <a:r>
                        <a:rPr lang="zh-CN" altLang="en-US" dirty="0"/>
                        <a:t>硬滑</a:t>
                      </a:r>
                    </a:p>
                  </a:txBody>
                  <a:tcPr/>
                </a:tc>
                <a:tc>
                  <a:txBody>
                    <a:bodyPr/>
                    <a:lstStyle/>
                    <a:p>
                      <a:pPr algn="ctr"/>
                      <a:r>
                        <a:rPr lang="zh-CN" altLang="en-US" dirty="0"/>
                        <a:t>否</a:t>
                      </a:r>
                    </a:p>
                  </a:txBody>
                  <a:tcPr/>
                </a:tc>
                <a:extLst>
                  <a:ext uri="{0D108BD9-81ED-4DB2-BD59-A6C34878D82A}">
                    <a16:rowId xmlns:a16="http://schemas.microsoft.com/office/drawing/2014/main" val="1594533526"/>
                  </a:ext>
                </a:extLst>
              </a:tr>
              <a:tr h="362577">
                <a:tc>
                  <a:txBody>
                    <a:bodyPr/>
                    <a:lstStyle/>
                    <a:p>
                      <a:pPr algn="ctr"/>
                      <a:r>
                        <a:rPr lang="en-US" altLang="zh-CN" dirty="0"/>
                        <a:t>6</a:t>
                      </a:r>
                      <a:endParaRPr lang="zh-CN" altLang="en-US" dirty="0"/>
                    </a:p>
                  </a:txBody>
                  <a:tcPr/>
                </a:tc>
                <a:tc>
                  <a:txBody>
                    <a:bodyPr/>
                    <a:lstStyle/>
                    <a:p>
                      <a:pPr algn="ctr"/>
                      <a:r>
                        <a:rPr lang="zh-CN" altLang="en-US" dirty="0"/>
                        <a:t>青绿</a:t>
                      </a:r>
                    </a:p>
                  </a:txBody>
                  <a:tcPr/>
                </a:tc>
                <a:tc>
                  <a:txBody>
                    <a:bodyPr/>
                    <a:lstStyle/>
                    <a:p>
                      <a:pPr algn="ctr"/>
                      <a:r>
                        <a:rPr lang="zh-CN" altLang="en-US" dirty="0"/>
                        <a:t>硬挺</a:t>
                      </a:r>
                    </a:p>
                  </a:txBody>
                  <a:tcPr/>
                </a:tc>
                <a:tc>
                  <a:txBody>
                    <a:bodyPr/>
                    <a:lstStyle/>
                    <a:p>
                      <a:pPr algn="ctr"/>
                      <a:r>
                        <a:rPr lang="zh-CN" altLang="en-US" dirty="0"/>
                        <a:t>清脆</a:t>
                      </a:r>
                    </a:p>
                  </a:txBody>
                  <a:tcPr/>
                </a:tc>
                <a:tc>
                  <a:txBody>
                    <a:bodyPr/>
                    <a:lstStyle/>
                    <a:p>
                      <a:pPr algn="ctr"/>
                      <a:r>
                        <a:rPr lang="zh-CN" altLang="en-US" dirty="0"/>
                        <a:t>清晰</a:t>
                      </a:r>
                    </a:p>
                  </a:txBody>
                  <a:tcPr/>
                </a:tc>
                <a:tc>
                  <a:txBody>
                    <a:bodyPr/>
                    <a:lstStyle/>
                    <a:p>
                      <a:pPr algn="ctr"/>
                      <a:r>
                        <a:rPr lang="zh-CN" altLang="en-US" dirty="0"/>
                        <a:t>平坦</a:t>
                      </a:r>
                    </a:p>
                  </a:txBody>
                  <a:tcPr/>
                </a:tc>
                <a:tc>
                  <a:txBody>
                    <a:bodyPr/>
                    <a:lstStyle/>
                    <a:p>
                      <a:pPr algn="ctr"/>
                      <a:r>
                        <a:rPr lang="zh-CN" altLang="en-US" dirty="0"/>
                        <a:t>软黏</a:t>
                      </a:r>
                    </a:p>
                  </a:txBody>
                  <a:tcPr/>
                </a:tc>
                <a:tc>
                  <a:txBody>
                    <a:bodyPr/>
                    <a:lstStyle/>
                    <a:p>
                      <a:pPr algn="ctr"/>
                      <a:r>
                        <a:rPr lang="zh-CN" altLang="en-US" dirty="0"/>
                        <a:t>否</a:t>
                      </a:r>
                    </a:p>
                  </a:txBody>
                  <a:tcPr/>
                </a:tc>
                <a:extLst>
                  <a:ext uri="{0D108BD9-81ED-4DB2-BD59-A6C34878D82A}">
                    <a16:rowId xmlns:a16="http://schemas.microsoft.com/office/drawing/2014/main" val="158160948"/>
                  </a:ext>
                </a:extLst>
              </a:tr>
              <a:tr h="362577">
                <a:tc>
                  <a:txBody>
                    <a:bodyPr/>
                    <a:lstStyle/>
                    <a:p>
                      <a:pPr algn="ctr"/>
                      <a:r>
                        <a:rPr lang="en-US" altLang="zh-CN" dirty="0"/>
                        <a:t>7</a:t>
                      </a:r>
                      <a:endParaRPr lang="zh-CN" altLang="en-US" dirty="0"/>
                    </a:p>
                  </a:txBody>
                  <a:tcPr/>
                </a:tc>
                <a:tc>
                  <a:txBody>
                    <a:bodyPr/>
                    <a:lstStyle/>
                    <a:p>
                      <a:pPr algn="ctr"/>
                      <a:r>
                        <a:rPr lang="zh-CN" altLang="en-US" dirty="0"/>
                        <a:t>浅白</a:t>
                      </a:r>
                    </a:p>
                  </a:txBody>
                  <a:tcPr/>
                </a:tc>
                <a:tc>
                  <a:txBody>
                    <a:bodyPr/>
                    <a:lstStyle/>
                    <a:p>
                      <a:pPr algn="ctr"/>
                      <a:r>
                        <a:rPr lang="zh-CN" altLang="en-US" dirty="0"/>
                        <a:t>硬挺</a:t>
                      </a:r>
                    </a:p>
                  </a:txBody>
                  <a:tcPr/>
                </a:tc>
                <a:tc>
                  <a:txBody>
                    <a:bodyPr/>
                    <a:lstStyle/>
                    <a:p>
                      <a:pPr algn="ctr"/>
                      <a:r>
                        <a:rPr lang="zh-CN" altLang="en-US" dirty="0"/>
                        <a:t>清脆</a:t>
                      </a:r>
                    </a:p>
                  </a:txBody>
                  <a:tcPr/>
                </a:tc>
                <a:tc>
                  <a:txBody>
                    <a:bodyPr/>
                    <a:lstStyle/>
                    <a:p>
                      <a:pPr algn="ctr"/>
                      <a:r>
                        <a:rPr lang="zh-CN" altLang="en-US" dirty="0"/>
                        <a:t>模糊</a:t>
                      </a:r>
                    </a:p>
                  </a:txBody>
                  <a:tcPr/>
                </a:tc>
                <a:tc>
                  <a:txBody>
                    <a:bodyPr/>
                    <a:lstStyle/>
                    <a:p>
                      <a:pPr algn="ctr"/>
                      <a:r>
                        <a:rPr lang="zh-CN" altLang="en-US" dirty="0"/>
                        <a:t>平坦</a:t>
                      </a:r>
                    </a:p>
                  </a:txBody>
                  <a:tcPr/>
                </a:tc>
                <a:tc>
                  <a:txBody>
                    <a:bodyPr/>
                    <a:lstStyle/>
                    <a:p>
                      <a:pPr algn="ctr"/>
                      <a:r>
                        <a:rPr lang="zh-CN" altLang="en-US" dirty="0"/>
                        <a:t>软黏</a:t>
                      </a:r>
                    </a:p>
                  </a:txBody>
                  <a:tcPr/>
                </a:tc>
                <a:tc>
                  <a:txBody>
                    <a:bodyPr/>
                    <a:lstStyle/>
                    <a:p>
                      <a:pPr algn="ctr"/>
                      <a:r>
                        <a:rPr lang="zh-CN" altLang="en-US" dirty="0"/>
                        <a:t>否</a:t>
                      </a:r>
                    </a:p>
                  </a:txBody>
                  <a:tcPr/>
                </a:tc>
                <a:extLst>
                  <a:ext uri="{0D108BD9-81ED-4DB2-BD59-A6C34878D82A}">
                    <a16:rowId xmlns:a16="http://schemas.microsoft.com/office/drawing/2014/main" val="4141261168"/>
                  </a:ext>
                </a:extLst>
              </a:tr>
              <a:tr h="362577">
                <a:tc>
                  <a:txBody>
                    <a:bodyPr/>
                    <a:lstStyle/>
                    <a:p>
                      <a:pPr algn="ctr"/>
                      <a:r>
                        <a:rPr lang="en-US" altLang="zh-CN" dirty="0"/>
                        <a:t>8</a:t>
                      </a:r>
                      <a:endParaRPr lang="zh-CN" altLang="en-US" dirty="0"/>
                    </a:p>
                  </a:txBody>
                  <a:tcPr/>
                </a:tc>
                <a:tc>
                  <a:txBody>
                    <a:bodyPr/>
                    <a:lstStyle/>
                    <a:p>
                      <a:pPr algn="ctr"/>
                      <a:r>
                        <a:rPr lang="zh-CN" altLang="en-US" dirty="0"/>
                        <a:t>乌黑</a:t>
                      </a:r>
                    </a:p>
                  </a:txBody>
                  <a:tcPr/>
                </a:tc>
                <a:tc>
                  <a:txBody>
                    <a:bodyPr/>
                    <a:lstStyle/>
                    <a:p>
                      <a:pPr algn="ctr"/>
                      <a:r>
                        <a:rPr lang="zh-CN" altLang="en-US" dirty="0"/>
                        <a:t>蜷缩</a:t>
                      </a:r>
                    </a:p>
                  </a:txBody>
                  <a:tcPr/>
                </a:tc>
                <a:tc>
                  <a:txBody>
                    <a:bodyPr/>
                    <a:lstStyle/>
                    <a:p>
                      <a:pPr algn="ctr"/>
                      <a:r>
                        <a:rPr lang="zh-CN" altLang="en-US" dirty="0"/>
                        <a:t>浊响</a:t>
                      </a:r>
                    </a:p>
                  </a:txBody>
                  <a:tcPr/>
                </a:tc>
                <a:tc>
                  <a:txBody>
                    <a:bodyPr/>
                    <a:lstStyle/>
                    <a:p>
                      <a:pPr algn="ctr"/>
                      <a:r>
                        <a:rPr lang="zh-CN" altLang="en-US" dirty="0"/>
                        <a:t>模糊</a:t>
                      </a:r>
                    </a:p>
                  </a:txBody>
                  <a:tcPr/>
                </a:tc>
                <a:tc>
                  <a:txBody>
                    <a:bodyPr/>
                    <a:lstStyle/>
                    <a:p>
                      <a:pPr algn="ctr"/>
                      <a:r>
                        <a:rPr lang="zh-CN" altLang="en-US" dirty="0"/>
                        <a:t>平坦</a:t>
                      </a:r>
                    </a:p>
                  </a:txBody>
                  <a:tcPr/>
                </a:tc>
                <a:tc>
                  <a:txBody>
                    <a:bodyPr/>
                    <a:lstStyle/>
                    <a:p>
                      <a:pPr algn="ctr"/>
                      <a:r>
                        <a:rPr lang="zh-CN" altLang="en-US" dirty="0"/>
                        <a:t>硬滑</a:t>
                      </a:r>
                    </a:p>
                  </a:txBody>
                  <a:tcPr/>
                </a:tc>
                <a:tc>
                  <a:txBody>
                    <a:bodyPr/>
                    <a:lstStyle/>
                    <a:p>
                      <a:pPr algn="ctr"/>
                      <a:r>
                        <a:rPr lang="zh-CN" altLang="en-US" dirty="0"/>
                        <a:t>否</a:t>
                      </a:r>
                    </a:p>
                  </a:txBody>
                  <a:tcPr/>
                </a:tc>
                <a:extLst>
                  <a:ext uri="{0D108BD9-81ED-4DB2-BD59-A6C34878D82A}">
                    <a16:rowId xmlns:a16="http://schemas.microsoft.com/office/drawing/2014/main" val="732787303"/>
                  </a:ext>
                </a:extLst>
              </a:tr>
            </a:tbl>
          </a:graphicData>
        </a:graphic>
      </p:graphicFrame>
      <p:sp>
        <p:nvSpPr>
          <p:cNvPr id="12" name="文本框 11">
            <a:extLst>
              <a:ext uri="{FF2B5EF4-FFF2-40B4-BE49-F238E27FC236}">
                <a16:creationId xmlns:a16="http://schemas.microsoft.com/office/drawing/2014/main" id="{009EDFDD-8E14-7ADA-8162-06BA7027EFA7}"/>
              </a:ext>
            </a:extLst>
          </p:cNvPr>
          <p:cNvSpPr txBox="1"/>
          <p:nvPr/>
        </p:nvSpPr>
        <p:spPr>
          <a:xfrm>
            <a:off x="820057" y="4956211"/>
            <a:ext cx="7933694" cy="830997"/>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  问：使用</a:t>
            </a:r>
            <a:r>
              <a:rPr lang="en-US" altLang="zh-CN" sz="2400" dirty="0">
                <a:latin typeface="仿宋" panose="02010609060101010101" pitchFamily="49" charset="-122"/>
                <a:ea typeface="仿宋" panose="02010609060101010101" pitchFamily="49" charset="-122"/>
              </a:rPr>
              <a:t>ID3</a:t>
            </a:r>
            <a:r>
              <a:rPr lang="zh-CN" altLang="en-US" sz="2400" dirty="0">
                <a:latin typeface="仿宋" panose="02010609060101010101" pitchFamily="49" charset="-122"/>
                <a:ea typeface="仿宋" panose="02010609060101010101" pitchFamily="49" charset="-122"/>
              </a:rPr>
              <a:t>算法，在上图的西瓜数据中构建一棵决策树，帮助华强选到他心仪的熟瓜。</a:t>
            </a:r>
          </a:p>
        </p:txBody>
      </p:sp>
      <p:pic>
        <p:nvPicPr>
          <p:cNvPr id="17" name="图片 16">
            <a:extLst>
              <a:ext uri="{FF2B5EF4-FFF2-40B4-BE49-F238E27FC236}">
                <a16:creationId xmlns:a16="http://schemas.microsoft.com/office/drawing/2014/main" id="{22B86C5F-9764-C85A-7A46-4FEAEDB06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1406" y="3553300"/>
            <a:ext cx="2857500" cy="2857500"/>
          </a:xfrm>
          <a:prstGeom prst="rect">
            <a:avLst/>
          </a:prstGeom>
        </p:spPr>
      </p:pic>
    </p:spTree>
    <p:extLst>
      <p:ext uri="{BB962C8B-B14F-4D97-AF65-F5344CB8AC3E}">
        <p14:creationId xmlns:p14="http://schemas.microsoft.com/office/powerpoint/2010/main" val="276801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376990" y="694173"/>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14:m>
                  <m:oMathPara xmlns:m="http://schemas.openxmlformats.org/officeDocument/2006/math">
                    <m:oMathParaPr>
                      <m:jc m:val="centerGroup"/>
                    </m:oMathParaPr>
                    <m:oMath xmlns:m="http://schemas.openxmlformats.org/officeDocument/2006/math">
                      <m:r>
                        <m:rPr>
                          <m:nor/>
                        </m:rPr>
                        <a:rPr lang="zh-CN" altLang="en-US" sz="2400" i="1" dirty="0"/>
                        <m:t>假设特征</m:t>
                      </m:r>
                      <m:r>
                        <m:rPr>
                          <m:nor/>
                        </m:rPr>
                        <a:rPr lang="en-US" altLang="zh-CN" sz="2400" i="1" dirty="0"/>
                        <m:t>a</m:t>
                      </m:r>
                    </m:oMath>
                  </m:oMathPara>
                </a14:m>
                <a:endParaRPr lang="zh-CN" altLang="en-US" sz="2400" dirty="0"/>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376990" y="694173"/>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41624" y="140797"/>
            <a:ext cx="6096000" cy="584775"/>
          </a:xfrm>
          <a:prstGeom prst="rect">
            <a:avLst/>
          </a:prstGeom>
          <a:noFill/>
        </p:spPr>
        <p:txBody>
          <a:bodyPr wrap="square">
            <a:spAutoFit/>
          </a:bodyPr>
          <a:lstStyle/>
          <a:p>
            <a:pPr algn="ctr"/>
            <a:r>
              <a:rPr lang="en-US" altLang="zh-CN" sz="3200" dirty="0">
                <a:solidFill>
                  <a:srgbClr val="000000"/>
                </a:solidFill>
                <a:latin typeface="华文仿宋" panose="02010600040101010101" pitchFamily="2" charset="-122"/>
                <a:ea typeface="华文仿宋" panose="02010600040101010101" pitchFamily="2" charset="-122"/>
              </a:rPr>
              <a:t>ID3</a:t>
            </a:r>
            <a:r>
              <a:rPr lang="zh-CN" altLang="en-US" sz="3200" dirty="0">
                <a:solidFill>
                  <a:srgbClr val="000000"/>
                </a:solidFill>
                <a:latin typeface="华文仿宋" panose="02010600040101010101" pitchFamily="2" charset="-122"/>
                <a:ea typeface="华文仿宋" panose="02010600040101010101" pitchFamily="2" charset="-122"/>
              </a:rPr>
              <a:t>算法</a:t>
            </a:r>
          </a:p>
        </p:txBody>
      </p:sp>
      <p:sp>
        <p:nvSpPr>
          <p:cNvPr id="4" name="文本框 3">
            <a:extLst>
              <a:ext uri="{FF2B5EF4-FFF2-40B4-BE49-F238E27FC236}">
                <a16:creationId xmlns:a16="http://schemas.microsoft.com/office/drawing/2014/main" id="{345FC852-B5E9-FEA5-2030-FA12F3DB0855}"/>
              </a:ext>
            </a:extLst>
          </p:cNvPr>
          <p:cNvSpPr txBox="1"/>
          <p:nvPr/>
        </p:nvSpPr>
        <p:spPr>
          <a:xfrm>
            <a:off x="1176427" y="1263582"/>
            <a:ext cx="8187029"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  第一步：计算根节点的信息熵</a:t>
            </a:r>
          </a:p>
        </p:txBody>
      </p:sp>
      <p:pic>
        <p:nvPicPr>
          <p:cNvPr id="18" name="Picture 3">
            <a:extLst>
              <a:ext uri="{FF2B5EF4-FFF2-40B4-BE49-F238E27FC236}">
                <a16:creationId xmlns:a16="http://schemas.microsoft.com/office/drawing/2014/main" id="{1390D8D6-6E1C-D2BD-CC99-29A3EC099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606233" flipH="1">
            <a:off x="9319567" y="629813"/>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C48F68D4-E271-3DBB-E5A8-C544A6728ADA}"/>
              </a:ext>
            </a:extLst>
          </p:cNvPr>
          <p:cNvPicPr>
            <a:picLocks noChangeAspect="1"/>
          </p:cNvPicPr>
          <p:nvPr/>
        </p:nvPicPr>
        <p:blipFill>
          <a:blip r:embed="rId5"/>
          <a:stretch>
            <a:fillRect/>
          </a:stretch>
        </p:blipFill>
        <p:spPr>
          <a:xfrm>
            <a:off x="7694873" y="2051725"/>
            <a:ext cx="1542751" cy="858498"/>
          </a:xfrm>
          <a:prstGeom prst="rect">
            <a:avLst/>
          </a:prstGeom>
        </p:spPr>
      </p:pic>
      <p:pic>
        <p:nvPicPr>
          <p:cNvPr id="10" name="图片 9">
            <a:extLst>
              <a:ext uri="{FF2B5EF4-FFF2-40B4-BE49-F238E27FC236}">
                <a16:creationId xmlns:a16="http://schemas.microsoft.com/office/drawing/2014/main" id="{1D70C631-D2E5-9E47-7B81-A0F1238A2F4D}"/>
              </a:ext>
            </a:extLst>
          </p:cNvPr>
          <p:cNvPicPr>
            <a:picLocks noChangeAspect="1"/>
          </p:cNvPicPr>
          <p:nvPr/>
        </p:nvPicPr>
        <p:blipFill>
          <a:blip r:embed="rId6"/>
          <a:stretch>
            <a:fillRect/>
          </a:stretch>
        </p:blipFill>
        <p:spPr>
          <a:xfrm>
            <a:off x="7694873" y="3318933"/>
            <a:ext cx="1542751" cy="831744"/>
          </a:xfrm>
          <a:prstGeom prst="rect">
            <a:avLst/>
          </a:prstGeom>
        </p:spPr>
      </p:pic>
      <p:pic>
        <p:nvPicPr>
          <p:cNvPr id="13" name="图片 12">
            <a:extLst>
              <a:ext uri="{FF2B5EF4-FFF2-40B4-BE49-F238E27FC236}">
                <a16:creationId xmlns:a16="http://schemas.microsoft.com/office/drawing/2014/main" id="{FA3B91A1-6EB0-7681-7CBD-219974F436DE}"/>
              </a:ext>
            </a:extLst>
          </p:cNvPr>
          <p:cNvPicPr>
            <a:picLocks noChangeAspect="1"/>
          </p:cNvPicPr>
          <p:nvPr/>
        </p:nvPicPr>
        <p:blipFill>
          <a:blip r:embed="rId7"/>
          <a:stretch>
            <a:fillRect/>
          </a:stretch>
        </p:blipFill>
        <p:spPr>
          <a:xfrm>
            <a:off x="673375" y="1786802"/>
            <a:ext cx="6431221" cy="2731932"/>
          </a:xfrm>
          <a:prstGeom prst="rect">
            <a:avLst/>
          </a:prstGeom>
        </p:spPr>
      </p:pic>
      <p:pic>
        <p:nvPicPr>
          <p:cNvPr id="5" name="图片 4">
            <a:extLst>
              <a:ext uri="{FF2B5EF4-FFF2-40B4-BE49-F238E27FC236}">
                <a16:creationId xmlns:a16="http://schemas.microsoft.com/office/drawing/2014/main" id="{572A4E36-AD0D-3E4F-71E2-BCB5933F6BAB}"/>
              </a:ext>
            </a:extLst>
          </p:cNvPr>
          <p:cNvPicPr>
            <a:picLocks noChangeAspect="1"/>
          </p:cNvPicPr>
          <p:nvPr/>
        </p:nvPicPr>
        <p:blipFill>
          <a:blip r:embed="rId8"/>
          <a:stretch>
            <a:fillRect/>
          </a:stretch>
        </p:blipFill>
        <p:spPr>
          <a:xfrm>
            <a:off x="1807018" y="4881660"/>
            <a:ext cx="8577964" cy="1168941"/>
          </a:xfrm>
          <a:prstGeom prst="rect">
            <a:avLst/>
          </a:prstGeom>
        </p:spPr>
      </p:pic>
    </p:spTree>
    <p:extLst>
      <p:ext uri="{BB962C8B-B14F-4D97-AF65-F5344CB8AC3E}">
        <p14:creationId xmlns:p14="http://schemas.microsoft.com/office/powerpoint/2010/main" val="2340098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376990" y="694173"/>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14:m>
                  <m:oMathPara xmlns:m="http://schemas.openxmlformats.org/officeDocument/2006/math">
                    <m:oMathParaPr>
                      <m:jc m:val="centerGroup"/>
                    </m:oMathParaPr>
                    <m:oMath xmlns:m="http://schemas.openxmlformats.org/officeDocument/2006/math">
                      <m:r>
                        <m:rPr>
                          <m:nor/>
                        </m:rPr>
                        <a:rPr lang="zh-CN" altLang="en-US" sz="2400" i="1" dirty="0"/>
                        <m:t>假设特征</m:t>
                      </m:r>
                      <m:r>
                        <m:rPr>
                          <m:nor/>
                        </m:rPr>
                        <a:rPr lang="en-US" altLang="zh-CN" sz="2400" i="1" dirty="0"/>
                        <m:t>a</m:t>
                      </m:r>
                    </m:oMath>
                  </m:oMathPara>
                </a14:m>
                <a:endParaRPr lang="zh-CN" altLang="en-US" sz="2400" dirty="0"/>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376990" y="694173"/>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41624" y="140797"/>
            <a:ext cx="6096000" cy="584775"/>
          </a:xfrm>
          <a:prstGeom prst="rect">
            <a:avLst/>
          </a:prstGeom>
          <a:noFill/>
        </p:spPr>
        <p:txBody>
          <a:bodyPr wrap="square">
            <a:spAutoFit/>
          </a:bodyPr>
          <a:lstStyle/>
          <a:p>
            <a:pPr algn="ctr"/>
            <a:r>
              <a:rPr lang="en-US" altLang="zh-CN" sz="3200" dirty="0">
                <a:solidFill>
                  <a:srgbClr val="000000"/>
                </a:solidFill>
                <a:latin typeface="华文仿宋" panose="02010600040101010101" pitchFamily="2" charset="-122"/>
                <a:ea typeface="华文仿宋" panose="02010600040101010101" pitchFamily="2" charset="-122"/>
              </a:rPr>
              <a:t>ID3</a:t>
            </a:r>
            <a:r>
              <a:rPr lang="zh-CN" altLang="en-US" sz="3200" dirty="0">
                <a:solidFill>
                  <a:srgbClr val="000000"/>
                </a:solidFill>
                <a:latin typeface="华文仿宋" panose="02010600040101010101" pitchFamily="2" charset="-122"/>
                <a:ea typeface="华文仿宋" panose="02010600040101010101" pitchFamily="2" charset="-122"/>
              </a:rPr>
              <a:t>算法</a:t>
            </a:r>
          </a:p>
        </p:txBody>
      </p:sp>
      <p:sp>
        <p:nvSpPr>
          <p:cNvPr id="4" name="文本框 3">
            <a:extLst>
              <a:ext uri="{FF2B5EF4-FFF2-40B4-BE49-F238E27FC236}">
                <a16:creationId xmlns:a16="http://schemas.microsoft.com/office/drawing/2014/main" id="{345FC852-B5E9-FEA5-2030-FA12F3DB0855}"/>
              </a:ext>
            </a:extLst>
          </p:cNvPr>
          <p:cNvSpPr txBox="1"/>
          <p:nvPr/>
        </p:nvSpPr>
        <p:spPr>
          <a:xfrm>
            <a:off x="1176427" y="1263582"/>
            <a:ext cx="8187029"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  第二步：计算属性中每个取值的信息熵</a:t>
            </a:r>
          </a:p>
        </p:txBody>
      </p:sp>
      <p:pic>
        <p:nvPicPr>
          <p:cNvPr id="18" name="Picture 3">
            <a:extLst>
              <a:ext uri="{FF2B5EF4-FFF2-40B4-BE49-F238E27FC236}">
                <a16:creationId xmlns:a16="http://schemas.microsoft.com/office/drawing/2014/main" id="{1390D8D6-6E1C-D2BD-CC99-29A3EC099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606233" flipH="1">
            <a:off x="9319567" y="629813"/>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表格 12">
            <a:extLst>
              <a:ext uri="{FF2B5EF4-FFF2-40B4-BE49-F238E27FC236}">
                <a16:creationId xmlns:a16="http://schemas.microsoft.com/office/drawing/2014/main" id="{7AC607BD-A378-63CF-4607-C571126E2C1E}"/>
              </a:ext>
            </a:extLst>
          </p:cNvPr>
          <p:cNvGraphicFramePr>
            <a:graphicFrameLocks noGrp="1"/>
          </p:cNvGraphicFramePr>
          <p:nvPr>
            <p:extLst>
              <p:ext uri="{D42A27DB-BD31-4B8C-83A1-F6EECF244321}">
                <p14:modId xmlns:p14="http://schemas.microsoft.com/office/powerpoint/2010/main" val="2508941279"/>
              </p:ext>
            </p:extLst>
          </p:nvPr>
        </p:nvGraphicFramePr>
        <p:xfrm>
          <a:off x="1050595" y="2037080"/>
          <a:ext cx="2566634" cy="3337560"/>
        </p:xfrm>
        <a:graphic>
          <a:graphicData uri="http://schemas.openxmlformats.org/drawingml/2006/table">
            <a:tbl>
              <a:tblPr firstRow="1" bandRow="1">
                <a:tableStyleId>{5C22544A-7EE6-4342-B048-85BDC9FD1C3A}</a:tableStyleId>
              </a:tblPr>
              <a:tblGrid>
                <a:gridCol w="1283317">
                  <a:extLst>
                    <a:ext uri="{9D8B030D-6E8A-4147-A177-3AD203B41FA5}">
                      <a16:colId xmlns:a16="http://schemas.microsoft.com/office/drawing/2014/main" val="2095567281"/>
                    </a:ext>
                  </a:extLst>
                </a:gridCol>
                <a:gridCol w="1283317">
                  <a:extLst>
                    <a:ext uri="{9D8B030D-6E8A-4147-A177-3AD203B41FA5}">
                      <a16:colId xmlns:a16="http://schemas.microsoft.com/office/drawing/2014/main" val="869935627"/>
                    </a:ext>
                  </a:extLst>
                </a:gridCol>
              </a:tblGrid>
              <a:tr h="370840">
                <a:tc>
                  <a:txBody>
                    <a:bodyPr/>
                    <a:lstStyle/>
                    <a:p>
                      <a:pPr algn="ctr"/>
                      <a:r>
                        <a:rPr lang="zh-CN" altLang="en-US" dirty="0"/>
                        <a:t>色泽</a:t>
                      </a:r>
                    </a:p>
                  </a:txBody>
                  <a:tcPr/>
                </a:tc>
                <a:tc>
                  <a:txBody>
                    <a:bodyPr/>
                    <a:lstStyle/>
                    <a:p>
                      <a:pPr algn="ctr"/>
                      <a:r>
                        <a:rPr lang="zh-CN" altLang="en-US" dirty="0"/>
                        <a:t>熟瓜</a:t>
                      </a:r>
                    </a:p>
                  </a:txBody>
                  <a:tcPr/>
                </a:tc>
                <a:extLst>
                  <a:ext uri="{0D108BD9-81ED-4DB2-BD59-A6C34878D82A}">
                    <a16:rowId xmlns:a16="http://schemas.microsoft.com/office/drawing/2014/main" val="441612971"/>
                  </a:ext>
                </a:extLst>
              </a:tr>
              <a:tr h="370840">
                <a:tc>
                  <a:txBody>
                    <a:bodyPr/>
                    <a:lstStyle/>
                    <a:p>
                      <a:pPr algn="ctr"/>
                      <a:r>
                        <a:rPr lang="zh-CN" altLang="en-US" dirty="0"/>
                        <a:t>青绿</a:t>
                      </a:r>
                    </a:p>
                  </a:txBody>
                  <a:tcPr/>
                </a:tc>
                <a:tc>
                  <a:txBody>
                    <a:bodyPr/>
                    <a:lstStyle/>
                    <a:p>
                      <a:pPr algn="ctr"/>
                      <a:r>
                        <a:rPr lang="zh-CN" altLang="en-US" dirty="0"/>
                        <a:t>是</a:t>
                      </a:r>
                    </a:p>
                  </a:txBody>
                  <a:tcPr/>
                </a:tc>
                <a:extLst>
                  <a:ext uri="{0D108BD9-81ED-4DB2-BD59-A6C34878D82A}">
                    <a16:rowId xmlns:a16="http://schemas.microsoft.com/office/drawing/2014/main" val="662973428"/>
                  </a:ext>
                </a:extLst>
              </a:tr>
              <a:tr h="370840">
                <a:tc>
                  <a:txBody>
                    <a:bodyPr/>
                    <a:lstStyle/>
                    <a:p>
                      <a:pPr algn="ctr"/>
                      <a:r>
                        <a:rPr lang="zh-CN" altLang="en-US" dirty="0"/>
                        <a:t>乌黑</a:t>
                      </a:r>
                    </a:p>
                  </a:txBody>
                  <a:tcPr/>
                </a:tc>
                <a:tc>
                  <a:txBody>
                    <a:bodyPr/>
                    <a:lstStyle/>
                    <a:p>
                      <a:pPr algn="ctr"/>
                      <a:r>
                        <a:rPr lang="zh-CN" altLang="en-US" dirty="0"/>
                        <a:t>是</a:t>
                      </a:r>
                    </a:p>
                  </a:txBody>
                  <a:tcPr/>
                </a:tc>
                <a:extLst>
                  <a:ext uri="{0D108BD9-81ED-4DB2-BD59-A6C34878D82A}">
                    <a16:rowId xmlns:a16="http://schemas.microsoft.com/office/drawing/2014/main" val="3998448193"/>
                  </a:ext>
                </a:extLst>
              </a:tr>
              <a:tr h="370840">
                <a:tc>
                  <a:txBody>
                    <a:bodyPr/>
                    <a:lstStyle/>
                    <a:p>
                      <a:pPr algn="ctr"/>
                      <a:r>
                        <a:rPr lang="zh-CN" altLang="en-US" dirty="0"/>
                        <a:t>浅白</a:t>
                      </a:r>
                    </a:p>
                  </a:txBody>
                  <a:tcPr/>
                </a:tc>
                <a:tc>
                  <a:txBody>
                    <a:bodyPr/>
                    <a:lstStyle/>
                    <a:p>
                      <a:pPr algn="ctr"/>
                      <a:r>
                        <a:rPr lang="zh-CN" altLang="en-US" dirty="0"/>
                        <a:t>是</a:t>
                      </a:r>
                    </a:p>
                  </a:txBody>
                  <a:tcPr/>
                </a:tc>
                <a:extLst>
                  <a:ext uri="{0D108BD9-81ED-4DB2-BD59-A6C34878D82A}">
                    <a16:rowId xmlns:a16="http://schemas.microsoft.com/office/drawing/2014/main" val="1204924229"/>
                  </a:ext>
                </a:extLst>
              </a:tr>
              <a:tr h="370840">
                <a:tc>
                  <a:txBody>
                    <a:bodyPr/>
                    <a:lstStyle/>
                    <a:p>
                      <a:pPr algn="ctr"/>
                      <a:r>
                        <a:rPr lang="zh-CN" altLang="en-US" dirty="0"/>
                        <a:t>青绿</a:t>
                      </a:r>
                    </a:p>
                  </a:txBody>
                  <a:tcPr/>
                </a:tc>
                <a:tc>
                  <a:txBody>
                    <a:bodyPr/>
                    <a:lstStyle/>
                    <a:p>
                      <a:pPr algn="ctr"/>
                      <a:r>
                        <a:rPr lang="zh-CN" altLang="en-US" dirty="0"/>
                        <a:t>是</a:t>
                      </a:r>
                    </a:p>
                  </a:txBody>
                  <a:tcPr/>
                </a:tc>
                <a:extLst>
                  <a:ext uri="{0D108BD9-81ED-4DB2-BD59-A6C34878D82A}">
                    <a16:rowId xmlns:a16="http://schemas.microsoft.com/office/drawing/2014/main" val="3800403511"/>
                  </a:ext>
                </a:extLst>
              </a:tr>
              <a:tr h="370840">
                <a:tc>
                  <a:txBody>
                    <a:bodyPr/>
                    <a:lstStyle/>
                    <a:p>
                      <a:pPr algn="ctr"/>
                      <a:r>
                        <a:rPr lang="zh-CN" altLang="en-US" dirty="0"/>
                        <a:t>乌黑</a:t>
                      </a:r>
                    </a:p>
                  </a:txBody>
                  <a:tcPr/>
                </a:tc>
                <a:tc>
                  <a:txBody>
                    <a:bodyPr/>
                    <a:lstStyle/>
                    <a:p>
                      <a:pPr algn="ctr"/>
                      <a:r>
                        <a:rPr lang="zh-CN" altLang="en-US" dirty="0"/>
                        <a:t>否</a:t>
                      </a:r>
                    </a:p>
                  </a:txBody>
                  <a:tcPr/>
                </a:tc>
                <a:extLst>
                  <a:ext uri="{0D108BD9-81ED-4DB2-BD59-A6C34878D82A}">
                    <a16:rowId xmlns:a16="http://schemas.microsoft.com/office/drawing/2014/main" val="2549462917"/>
                  </a:ext>
                </a:extLst>
              </a:tr>
              <a:tr h="370840">
                <a:tc>
                  <a:txBody>
                    <a:bodyPr/>
                    <a:lstStyle/>
                    <a:p>
                      <a:pPr algn="ctr"/>
                      <a:r>
                        <a:rPr lang="zh-CN" altLang="en-US" dirty="0"/>
                        <a:t>青绿</a:t>
                      </a:r>
                    </a:p>
                  </a:txBody>
                  <a:tcPr/>
                </a:tc>
                <a:tc>
                  <a:txBody>
                    <a:bodyPr/>
                    <a:lstStyle/>
                    <a:p>
                      <a:pPr algn="ctr"/>
                      <a:r>
                        <a:rPr lang="zh-CN" altLang="en-US" dirty="0"/>
                        <a:t>否</a:t>
                      </a:r>
                    </a:p>
                  </a:txBody>
                  <a:tcPr/>
                </a:tc>
                <a:extLst>
                  <a:ext uri="{0D108BD9-81ED-4DB2-BD59-A6C34878D82A}">
                    <a16:rowId xmlns:a16="http://schemas.microsoft.com/office/drawing/2014/main" val="1251492674"/>
                  </a:ext>
                </a:extLst>
              </a:tr>
              <a:tr h="370840">
                <a:tc>
                  <a:txBody>
                    <a:bodyPr/>
                    <a:lstStyle/>
                    <a:p>
                      <a:pPr algn="ctr"/>
                      <a:r>
                        <a:rPr lang="zh-CN" altLang="en-US" dirty="0"/>
                        <a:t>浅白</a:t>
                      </a:r>
                    </a:p>
                  </a:txBody>
                  <a:tcPr/>
                </a:tc>
                <a:tc>
                  <a:txBody>
                    <a:bodyPr/>
                    <a:lstStyle/>
                    <a:p>
                      <a:pPr algn="ctr"/>
                      <a:r>
                        <a:rPr lang="zh-CN" altLang="en-US" dirty="0"/>
                        <a:t>否</a:t>
                      </a:r>
                    </a:p>
                  </a:txBody>
                  <a:tcPr/>
                </a:tc>
                <a:extLst>
                  <a:ext uri="{0D108BD9-81ED-4DB2-BD59-A6C34878D82A}">
                    <a16:rowId xmlns:a16="http://schemas.microsoft.com/office/drawing/2014/main" val="1745979970"/>
                  </a:ext>
                </a:extLst>
              </a:tr>
              <a:tr h="370840">
                <a:tc>
                  <a:txBody>
                    <a:bodyPr/>
                    <a:lstStyle/>
                    <a:p>
                      <a:pPr algn="ctr"/>
                      <a:r>
                        <a:rPr lang="zh-CN" altLang="en-US" dirty="0"/>
                        <a:t>乌黑</a:t>
                      </a:r>
                    </a:p>
                  </a:txBody>
                  <a:tcPr/>
                </a:tc>
                <a:tc>
                  <a:txBody>
                    <a:bodyPr/>
                    <a:lstStyle/>
                    <a:p>
                      <a:pPr algn="ctr"/>
                      <a:r>
                        <a:rPr lang="zh-CN" altLang="en-US" dirty="0"/>
                        <a:t>否</a:t>
                      </a:r>
                    </a:p>
                  </a:txBody>
                  <a:tcPr/>
                </a:tc>
                <a:extLst>
                  <a:ext uri="{0D108BD9-81ED-4DB2-BD59-A6C34878D82A}">
                    <a16:rowId xmlns:a16="http://schemas.microsoft.com/office/drawing/2014/main" val="3185795875"/>
                  </a:ext>
                </a:extLst>
              </a:tr>
            </a:tbl>
          </a:graphicData>
        </a:graphic>
      </p:graphicFrame>
      <p:pic>
        <p:nvPicPr>
          <p:cNvPr id="14" name="图片 13">
            <a:extLst>
              <a:ext uri="{FF2B5EF4-FFF2-40B4-BE49-F238E27FC236}">
                <a16:creationId xmlns:a16="http://schemas.microsoft.com/office/drawing/2014/main" id="{36EC0CFA-0A39-957C-0104-9EFC7806FB78}"/>
              </a:ext>
            </a:extLst>
          </p:cNvPr>
          <p:cNvPicPr>
            <a:picLocks noChangeAspect="1"/>
          </p:cNvPicPr>
          <p:nvPr/>
        </p:nvPicPr>
        <p:blipFill>
          <a:blip r:embed="rId5"/>
          <a:stretch>
            <a:fillRect/>
          </a:stretch>
        </p:blipFill>
        <p:spPr>
          <a:xfrm>
            <a:off x="3873399" y="2391921"/>
            <a:ext cx="7617780" cy="1346715"/>
          </a:xfrm>
          <a:prstGeom prst="rect">
            <a:avLst/>
          </a:prstGeom>
        </p:spPr>
      </p:pic>
      <p:pic>
        <p:nvPicPr>
          <p:cNvPr id="16" name="图片 15">
            <a:extLst>
              <a:ext uri="{FF2B5EF4-FFF2-40B4-BE49-F238E27FC236}">
                <a16:creationId xmlns:a16="http://schemas.microsoft.com/office/drawing/2014/main" id="{5810685D-D062-7C52-23E7-B870D642A8F1}"/>
              </a:ext>
            </a:extLst>
          </p:cNvPr>
          <p:cNvPicPr>
            <a:picLocks noChangeAspect="1"/>
          </p:cNvPicPr>
          <p:nvPr/>
        </p:nvPicPr>
        <p:blipFill>
          <a:blip r:embed="rId6"/>
          <a:stretch>
            <a:fillRect/>
          </a:stretch>
        </p:blipFill>
        <p:spPr>
          <a:xfrm>
            <a:off x="3873399" y="3422030"/>
            <a:ext cx="7617780" cy="921725"/>
          </a:xfrm>
          <a:prstGeom prst="rect">
            <a:avLst/>
          </a:prstGeom>
        </p:spPr>
      </p:pic>
      <p:pic>
        <p:nvPicPr>
          <p:cNvPr id="19" name="图片 18">
            <a:extLst>
              <a:ext uri="{FF2B5EF4-FFF2-40B4-BE49-F238E27FC236}">
                <a16:creationId xmlns:a16="http://schemas.microsoft.com/office/drawing/2014/main" id="{2970DE32-B220-9A75-D684-C06DE1B9268B}"/>
              </a:ext>
            </a:extLst>
          </p:cNvPr>
          <p:cNvPicPr>
            <a:picLocks noChangeAspect="1"/>
          </p:cNvPicPr>
          <p:nvPr/>
        </p:nvPicPr>
        <p:blipFill>
          <a:blip r:embed="rId7"/>
          <a:stretch>
            <a:fillRect/>
          </a:stretch>
        </p:blipFill>
        <p:spPr>
          <a:xfrm>
            <a:off x="3873399" y="4432808"/>
            <a:ext cx="6872266" cy="921724"/>
          </a:xfrm>
          <a:prstGeom prst="rect">
            <a:avLst/>
          </a:prstGeom>
        </p:spPr>
      </p:pic>
    </p:spTree>
    <p:extLst>
      <p:ext uri="{BB962C8B-B14F-4D97-AF65-F5344CB8AC3E}">
        <p14:creationId xmlns:p14="http://schemas.microsoft.com/office/powerpoint/2010/main" val="1647909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inVertical)">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376990" y="694173"/>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14:m>
                  <m:oMathPara xmlns:m="http://schemas.openxmlformats.org/officeDocument/2006/math">
                    <m:oMathParaPr>
                      <m:jc m:val="centerGroup"/>
                    </m:oMathParaPr>
                    <m:oMath xmlns:m="http://schemas.openxmlformats.org/officeDocument/2006/math">
                      <m:r>
                        <m:rPr>
                          <m:nor/>
                        </m:rPr>
                        <a:rPr lang="zh-CN" altLang="en-US" sz="2400" i="1" dirty="0"/>
                        <m:t>假设特征</m:t>
                      </m:r>
                      <m:r>
                        <m:rPr>
                          <m:nor/>
                        </m:rPr>
                        <a:rPr lang="en-US" altLang="zh-CN" sz="2400" i="1" dirty="0"/>
                        <m:t>a</m:t>
                      </m:r>
                    </m:oMath>
                  </m:oMathPara>
                </a14:m>
                <a:endParaRPr lang="zh-CN" altLang="en-US" sz="2400" dirty="0"/>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376990" y="694173"/>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41624" y="140797"/>
            <a:ext cx="6096000" cy="584775"/>
          </a:xfrm>
          <a:prstGeom prst="rect">
            <a:avLst/>
          </a:prstGeom>
          <a:noFill/>
        </p:spPr>
        <p:txBody>
          <a:bodyPr wrap="square">
            <a:spAutoFit/>
          </a:bodyPr>
          <a:lstStyle/>
          <a:p>
            <a:pPr algn="ctr"/>
            <a:r>
              <a:rPr lang="en-US" altLang="zh-CN" sz="3200" dirty="0">
                <a:solidFill>
                  <a:srgbClr val="000000"/>
                </a:solidFill>
                <a:latin typeface="华文仿宋" panose="02010600040101010101" pitchFamily="2" charset="-122"/>
                <a:ea typeface="华文仿宋" panose="02010600040101010101" pitchFamily="2" charset="-122"/>
              </a:rPr>
              <a:t>ID3</a:t>
            </a:r>
            <a:r>
              <a:rPr lang="zh-CN" altLang="en-US" sz="3200" dirty="0">
                <a:solidFill>
                  <a:srgbClr val="000000"/>
                </a:solidFill>
                <a:latin typeface="华文仿宋" panose="02010600040101010101" pitchFamily="2" charset="-122"/>
                <a:ea typeface="华文仿宋" panose="02010600040101010101" pitchFamily="2" charset="-122"/>
              </a:rPr>
              <a:t>算法</a:t>
            </a:r>
          </a:p>
        </p:txBody>
      </p:sp>
      <p:sp>
        <p:nvSpPr>
          <p:cNvPr id="4" name="文本框 3">
            <a:extLst>
              <a:ext uri="{FF2B5EF4-FFF2-40B4-BE49-F238E27FC236}">
                <a16:creationId xmlns:a16="http://schemas.microsoft.com/office/drawing/2014/main" id="{345FC852-B5E9-FEA5-2030-FA12F3DB0855}"/>
              </a:ext>
            </a:extLst>
          </p:cNvPr>
          <p:cNvSpPr txBox="1"/>
          <p:nvPr/>
        </p:nvSpPr>
        <p:spPr>
          <a:xfrm>
            <a:off x="1176427" y="1263582"/>
            <a:ext cx="8187029"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  第三步：计算每个属性的信息增益</a:t>
            </a:r>
          </a:p>
        </p:txBody>
      </p:sp>
      <p:pic>
        <p:nvPicPr>
          <p:cNvPr id="18" name="Picture 3">
            <a:extLst>
              <a:ext uri="{FF2B5EF4-FFF2-40B4-BE49-F238E27FC236}">
                <a16:creationId xmlns:a16="http://schemas.microsoft.com/office/drawing/2014/main" id="{1390D8D6-6E1C-D2BD-CC99-29A3EC099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606233" flipH="1">
            <a:off x="9319567" y="629813"/>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5B461B8-A15B-C83A-4D1B-CBB38861B652}"/>
              </a:ext>
            </a:extLst>
          </p:cNvPr>
          <p:cNvPicPr>
            <a:picLocks noChangeAspect="1"/>
          </p:cNvPicPr>
          <p:nvPr/>
        </p:nvPicPr>
        <p:blipFill>
          <a:blip r:embed="rId5"/>
          <a:stretch>
            <a:fillRect/>
          </a:stretch>
        </p:blipFill>
        <p:spPr>
          <a:xfrm>
            <a:off x="831766" y="2205879"/>
            <a:ext cx="10785441" cy="925222"/>
          </a:xfrm>
          <a:prstGeom prst="rect">
            <a:avLst/>
          </a:prstGeom>
        </p:spPr>
      </p:pic>
      <p:pic>
        <p:nvPicPr>
          <p:cNvPr id="6" name="图片 5">
            <a:extLst>
              <a:ext uri="{FF2B5EF4-FFF2-40B4-BE49-F238E27FC236}">
                <a16:creationId xmlns:a16="http://schemas.microsoft.com/office/drawing/2014/main" id="{B3C14D7F-6115-799D-854E-8ED79C289B61}"/>
              </a:ext>
            </a:extLst>
          </p:cNvPr>
          <p:cNvPicPr>
            <a:picLocks noChangeAspect="1"/>
          </p:cNvPicPr>
          <p:nvPr/>
        </p:nvPicPr>
        <p:blipFill>
          <a:blip r:embed="rId6"/>
          <a:stretch>
            <a:fillRect/>
          </a:stretch>
        </p:blipFill>
        <p:spPr>
          <a:xfrm>
            <a:off x="850755" y="3550178"/>
            <a:ext cx="3127675" cy="479013"/>
          </a:xfrm>
          <a:prstGeom prst="rect">
            <a:avLst/>
          </a:prstGeom>
        </p:spPr>
      </p:pic>
      <p:pic>
        <p:nvPicPr>
          <p:cNvPr id="11" name="图片 10">
            <a:extLst>
              <a:ext uri="{FF2B5EF4-FFF2-40B4-BE49-F238E27FC236}">
                <a16:creationId xmlns:a16="http://schemas.microsoft.com/office/drawing/2014/main" id="{1943B136-CA51-7B96-B0A0-3D53ED651511}"/>
              </a:ext>
            </a:extLst>
          </p:cNvPr>
          <p:cNvPicPr>
            <a:picLocks noChangeAspect="1"/>
          </p:cNvPicPr>
          <p:nvPr/>
        </p:nvPicPr>
        <p:blipFill>
          <a:blip r:embed="rId7"/>
          <a:stretch>
            <a:fillRect/>
          </a:stretch>
        </p:blipFill>
        <p:spPr>
          <a:xfrm>
            <a:off x="4147390" y="3562444"/>
            <a:ext cx="3099496" cy="479013"/>
          </a:xfrm>
          <a:prstGeom prst="rect">
            <a:avLst/>
          </a:prstGeom>
        </p:spPr>
      </p:pic>
      <p:pic>
        <p:nvPicPr>
          <p:cNvPr id="13" name="图片 12">
            <a:extLst>
              <a:ext uri="{FF2B5EF4-FFF2-40B4-BE49-F238E27FC236}">
                <a16:creationId xmlns:a16="http://schemas.microsoft.com/office/drawing/2014/main" id="{3548C777-852F-66B2-5C8C-CA6708EB9112}"/>
              </a:ext>
            </a:extLst>
          </p:cNvPr>
          <p:cNvPicPr>
            <a:picLocks noChangeAspect="1"/>
          </p:cNvPicPr>
          <p:nvPr/>
        </p:nvPicPr>
        <p:blipFill>
          <a:blip r:embed="rId8"/>
          <a:stretch>
            <a:fillRect/>
          </a:stretch>
        </p:blipFill>
        <p:spPr>
          <a:xfrm>
            <a:off x="7579871" y="3553136"/>
            <a:ext cx="3437415" cy="531237"/>
          </a:xfrm>
          <a:prstGeom prst="rect">
            <a:avLst/>
          </a:prstGeom>
        </p:spPr>
      </p:pic>
      <p:pic>
        <p:nvPicPr>
          <p:cNvPr id="15" name="图片 14">
            <a:extLst>
              <a:ext uri="{FF2B5EF4-FFF2-40B4-BE49-F238E27FC236}">
                <a16:creationId xmlns:a16="http://schemas.microsoft.com/office/drawing/2014/main" id="{82F04386-EAA2-CC5F-AFFB-5C59BCC167D4}"/>
              </a:ext>
            </a:extLst>
          </p:cNvPr>
          <p:cNvPicPr>
            <a:picLocks noChangeAspect="1"/>
          </p:cNvPicPr>
          <p:nvPr/>
        </p:nvPicPr>
        <p:blipFill>
          <a:blip r:embed="rId9"/>
          <a:stretch>
            <a:fillRect/>
          </a:stretch>
        </p:blipFill>
        <p:spPr>
          <a:xfrm>
            <a:off x="831766" y="4280357"/>
            <a:ext cx="3127673" cy="479013"/>
          </a:xfrm>
          <a:prstGeom prst="rect">
            <a:avLst/>
          </a:prstGeom>
        </p:spPr>
      </p:pic>
      <p:pic>
        <p:nvPicPr>
          <p:cNvPr id="17" name="图片 16">
            <a:extLst>
              <a:ext uri="{FF2B5EF4-FFF2-40B4-BE49-F238E27FC236}">
                <a16:creationId xmlns:a16="http://schemas.microsoft.com/office/drawing/2014/main" id="{760EB8D2-CEA2-AC07-70B4-16B25B26E905}"/>
              </a:ext>
            </a:extLst>
          </p:cNvPr>
          <p:cNvPicPr>
            <a:picLocks noChangeAspect="1"/>
          </p:cNvPicPr>
          <p:nvPr/>
        </p:nvPicPr>
        <p:blipFill>
          <a:blip r:embed="rId10"/>
          <a:stretch>
            <a:fillRect/>
          </a:stretch>
        </p:blipFill>
        <p:spPr>
          <a:xfrm>
            <a:off x="4147390" y="4253758"/>
            <a:ext cx="3127673" cy="479013"/>
          </a:xfrm>
          <a:prstGeom prst="rect">
            <a:avLst/>
          </a:prstGeom>
        </p:spPr>
      </p:pic>
      <p:sp>
        <p:nvSpPr>
          <p:cNvPr id="19" name="文本框 18">
            <a:extLst>
              <a:ext uri="{FF2B5EF4-FFF2-40B4-BE49-F238E27FC236}">
                <a16:creationId xmlns:a16="http://schemas.microsoft.com/office/drawing/2014/main" id="{66990F85-6B18-EB38-F49D-D4D4E9908ECA}"/>
              </a:ext>
            </a:extLst>
          </p:cNvPr>
          <p:cNvSpPr txBox="1"/>
          <p:nvPr/>
        </p:nvSpPr>
        <p:spPr>
          <a:xfrm>
            <a:off x="1176426" y="5196110"/>
            <a:ext cx="10312293" cy="830997"/>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  纹理的信息增益最高，所以选取纹理为第一个划分属性。剩下的属性选取则继续计算信息增益，完成</a:t>
            </a:r>
            <a:r>
              <a:rPr lang="zh-CN" altLang="en-US" sz="2400" dirty="0">
                <a:solidFill>
                  <a:srgbClr val="FF0000"/>
                </a:solidFill>
                <a:latin typeface="仿宋" panose="02010609060101010101" pitchFamily="49" charset="-122"/>
                <a:ea typeface="仿宋" panose="02010609060101010101" pitchFamily="49" charset="-122"/>
              </a:rPr>
              <a:t>递归</a:t>
            </a:r>
            <a:r>
              <a:rPr lang="zh-CN" altLang="en-US" sz="2400" dirty="0">
                <a:latin typeface="仿宋" panose="02010609060101010101" pitchFamily="49" charset="-122"/>
                <a:ea typeface="仿宋" panose="02010609060101010101" pitchFamily="49" charset="-122"/>
              </a:rPr>
              <a:t>操作直至决策树构建完成。</a:t>
            </a:r>
          </a:p>
        </p:txBody>
      </p:sp>
    </p:spTree>
    <p:extLst>
      <p:ext uri="{BB962C8B-B14F-4D97-AF65-F5344CB8AC3E}">
        <p14:creationId xmlns:p14="http://schemas.microsoft.com/office/powerpoint/2010/main" val="21246526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1000" fill="hold"/>
                                        <p:tgtEl>
                                          <p:spTgt spid="19"/>
                                        </p:tgtEl>
                                        <p:attrNameLst>
                                          <p:attrName>ppt_w</p:attrName>
                                        </p:attrNameLst>
                                      </p:cBhvr>
                                      <p:tavLst>
                                        <p:tav tm="0">
                                          <p:val>
                                            <p:fltVal val="0"/>
                                          </p:val>
                                        </p:tav>
                                        <p:tav tm="100000">
                                          <p:val>
                                            <p:strVal val="#ppt_w"/>
                                          </p:val>
                                        </p:tav>
                                      </p:tavLst>
                                    </p:anim>
                                    <p:anim calcmode="lin" valueType="num">
                                      <p:cBhvr>
                                        <p:cTn id="45" dur="1000" fill="hold"/>
                                        <p:tgtEl>
                                          <p:spTgt spid="19"/>
                                        </p:tgtEl>
                                        <p:attrNameLst>
                                          <p:attrName>ppt_h</p:attrName>
                                        </p:attrNameLst>
                                      </p:cBhvr>
                                      <p:tavLst>
                                        <p:tav tm="0">
                                          <p:val>
                                            <p:fltVal val="0"/>
                                          </p:val>
                                        </p:tav>
                                        <p:tav tm="100000">
                                          <p:val>
                                            <p:strVal val="#ppt_h"/>
                                          </p:val>
                                        </p:tav>
                                      </p:tavLst>
                                    </p:anim>
                                    <p:anim calcmode="lin" valueType="num">
                                      <p:cBhvr>
                                        <p:cTn id="46" dur="1000" fill="hold"/>
                                        <p:tgtEl>
                                          <p:spTgt spid="19"/>
                                        </p:tgtEl>
                                        <p:attrNameLst>
                                          <p:attrName>style.rotation</p:attrName>
                                        </p:attrNameLst>
                                      </p:cBhvr>
                                      <p:tavLst>
                                        <p:tav tm="0">
                                          <p:val>
                                            <p:fltVal val="90"/>
                                          </p:val>
                                        </p:tav>
                                        <p:tav tm="100000">
                                          <p:val>
                                            <p:fltVal val="0"/>
                                          </p:val>
                                        </p:tav>
                                      </p:tavLst>
                                    </p:anim>
                                    <p:animEffect transition="in" filter="fade">
                                      <p:cBhvr>
                                        <p:cTn id="4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83793" y="868924"/>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14:m>
                  <m:oMathPara xmlns:m="http://schemas.openxmlformats.org/officeDocument/2006/math">
                    <m:oMathParaPr>
                      <m:jc m:val="centerGroup"/>
                    </m:oMathParaPr>
                    <m:oMath xmlns:m="http://schemas.openxmlformats.org/officeDocument/2006/math">
                      <m:r>
                        <m:rPr>
                          <m:nor/>
                        </m:rPr>
                        <a:rPr lang="zh-CN" altLang="en-US" sz="2400" i="1" dirty="0"/>
                        <m:t>假设特征</m:t>
                      </m:r>
                      <m:r>
                        <m:rPr>
                          <m:nor/>
                        </m:rPr>
                        <a:rPr lang="en-US" altLang="zh-CN" sz="2400" i="1" dirty="0"/>
                        <m:t>a</m:t>
                      </m:r>
                    </m:oMath>
                  </m:oMathPara>
                </a14:m>
                <a:endParaRPr lang="zh-CN" altLang="en-US" sz="2400" dirty="0"/>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83793" y="868924"/>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41624" y="140797"/>
            <a:ext cx="6096000" cy="584775"/>
          </a:xfrm>
          <a:prstGeom prst="rect">
            <a:avLst/>
          </a:prstGeom>
          <a:noFill/>
        </p:spPr>
        <p:txBody>
          <a:bodyPr wrap="square">
            <a:spAutoFit/>
          </a:bodyPr>
          <a:lstStyle/>
          <a:p>
            <a:pPr algn="ctr"/>
            <a:r>
              <a:rPr lang="en-US" altLang="zh-CN" sz="3200" dirty="0">
                <a:solidFill>
                  <a:srgbClr val="000000"/>
                </a:solidFill>
                <a:latin typeface="华文仿宋" panose="02010600040101010101" pitchFamily="2" charset="-122"/>
                <a:ea typeface="华文仿宋" panose="02010600040101010101" pitchFamily="2" charset="-122"/>
              </a:rPr>
              <a:t>ID3</a:t>
            </a:r>
            <a:r>
              <a:rPr lang="zh-CN" altLang="en-US" sz="3200" dirty="0">
                <a:solidFill>
                  <a:srgbClr val="000000"/>
                </a:solidFill>
                <a:latin typeface="华文仿宋" panose="02010600040101010101" pitchFamily="2" charset="-122"/>
                <a:ea typeface="华文仿宋" panose="02010600040101010101" pitchFamily="2" charset="-122"/>
              </a:rPr>
              <a:t>算法</a:t>
            </a:r>
          </a:p>
        </p:txBody>
      </p:sp>
      <p:pic>
        <p:nvPicPr>
          <p:cNvPr id="18" name="Picture 3">
            <a:extLst>
              <a:ext uri="{FF2B5EF4-FFF2-40B4-BE49-F238E27FC236}">
                <a16:creationId xmlns:a16="http://schemas.microsoft.com/office/drawing/2014/main" id="{1390D8D6-6E1C-D2BD-CC99-29A3EC099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606233" flipH="1">
            <a:off x="9319568" y="629812"/>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728780C-FDB9-B488-6DE4-250AF4892AB7}"/>
              </a:ext>
            </a:extLst>
          </p:cNvPr>
          <p:cNvSpPr/>
          <p:nvPr/>
        </p:nvSpPr>
        <p:spPr>
          <a:xfrm>
            <a:off x="5157926" y="967666"/>
            <a:ext cx="2130641"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纹理</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a:t>
            </a:r>
          </a:p>
        </p:txBody>
      </p:sp>
      <p:cxnSp>
        <p:nvCxnSpPr>
          <p:cNvPr id="7" name="直接连接符 6">
            <a:extLst>
              <a:ext uri="{FF2B5EF4-FFF2-40B4-BE49-F238E27FC236}">
                <a16:creationId xmlns:a16="http://schemas.microsoft.com/office/drawing/2014/main" id="{1E9650E3-F2ED-3885-EE4F-C3423DF99EEB}"/>
              </a:ext>
            </a:extLst>
          </p:cNvPr>
          <p:cNvCxnSpPr>
            <a:cxnSpLocks/>
            <a:endCxn id="34" idx="0"/>
          </p:cNvCxnSpPr>
          <p:nvPr/>
        </p:nvCxnSpPr>
        <p:spPr>
          <a:xfrm flipH="1">
            <a:off x="2920753" y="1552441"/>
            <a:ext cx="3293616" cy="798661"/>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D0426D09-EDB3-5E6C-74CE-E52C572D139B}"/>
              </a:ext>
            </a:extLst>
          </p:cNvPr>
          <p:cNvCxnSpPr>
            <a:cxnSpLocks/>
            <a:stCxn id="2" idx="2"/>
          </p:cNvCxnSpPr>
          <p:nvPr/>
        </p:nvCxnSpPr>
        <p:spPr>
          <a:xfrm>
            <a:off x="6223247" y="1552441"/>
            <a:ext cx="603681" cy="826869"/>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A212945A-9C4F-9AF8-ECE8-EE5F4DDCD670}"/>
              </a:ext>
            </a:extLst>
          </p:cNvPr>
          <p:cNvCxnSpPr>
            <a:cxnSpLocks/>
            <a:endCxn id="16" idx="1"/>
          </p:cNvCxnSpPr>
          <p:nvPr/>
        </p:nvCxnSpPr>
        <p:spPr>
          <a:xfrm>
            <a:off x="6214369" y="1552441"/>
            <a:ext cx="3598526" cy="1112446"/>
          </a:xfrm>
          <a:prstGeom prst="line">
            <a:avLst/>
          </a:prstGeom>
        </p:spPr>
        <p:style>
          <a:lnRef idx="1">
            <a:schemeClr val="dk1"/>
          </a:lnRef>
          <a:fillRef idx="0">
            <a:schemeClr val="dk1"/>
          </a:fillRef>
          <a:effectRef idx="0">
            <a:schemeClr val="dk1"/>
          </a:effectRef>
          <a:fontRef idx="minor">
            <a:schemeClr val="tx1"/>
          </a:fontRef>
        </p:style>
      </p:cxnSp>
      <p:sp>
        <p:nvSpPr>
          <p:cNvPr id="16" name="椭圆 15">
            <a:extLst>
              <a:ext uri="{FF2B5EF4-FFF2-40B4-BE49-F238E27FC236}">
                <a16:creationId xmlns:a16="http://schemas.microsoft.com/office/drawing/2014/main" id="{C4707C4A-88A8-36B5-03B9-F9BB2E9858B6}"/>
              </a:ext>
            </a:extLst>
          </p:cNvPr>
          <p:cNvSpPr/>
          <p:nvPr/>
        </p:nvSpPr>
        <p:spPr>
          <a:xfrm>
            <a:off x="9638258" y="2552151"/>
            <a:ext cx="1192499" cy="769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坏瓜</a:t>
            </a:r>
          </a:p>
        </p:txBody>
      </p:sp>
      <p:sp>
        <p:nvSpPr>
          <p:cNvPr id="20" name="文本框 19">
            <a:extLst>
              <a:ext uri="{FF2B5EF4-FFF2-40B4-BE49-F238E27FC236}">
                <a16:creationId xmlns:a16="http://schemas.microsoft.com/office/drawing/2014/main" id="{2F5B28AE-1CD0-168C-D94A-1E2C78219B1A}"/>
              </a:ext>
            </a:extLst>
          </p:cNvPr>
          <p:cNvSpPr txBox="1"/>
          <p:nvPr/>
        </p:nvSpPr>
        <p:spPr>
          <a:xfrm>
            <a:off x="7911749" y="1754529"/>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模糊</a:t>
            </a:r>
          </a:p>
        </p:txBody>
      </p:sp>
      <p:sp>
        <p:nvSpPr>
          <p:cNvPr id="21" name="矩形 20">
            <a:extLst>
              <a:ext uri="{FF2B5EF4-FFF2-40B4-BE49-F238E27FC236}">
                <a16:creationId xmlns:a16="http://schemas.microsoft.com/office/drawing/2014/main" id="{ED28AD8E-65FB-88F3-72DF-A008CD50FB1F}"/>
              </a:ext>
            </a:extLst>
          </p:cNvPr>
          <p:cNvSpPr/>
          <p:nvPr/>
        </p:nvSpPr>
        <p:spPr>
          <a:xfrm>
            <a:off x="6383045" y="2379310"/>
            <a:ext cx="1349405" cy="55337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触感</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a:t>
            </a:r>
          </a:p>
        </p:txBody>
      </p:sp>
      <p:cxnSp>
        <p:nvCxnSpPr>
          <p:cNvPr id="23" name="直接连接符 22">
            <a:extLst>
              <a:ext uri="{FF2B5EF4-FFF2-40B4-BE49-F238E27FC236}">
                <a16:creationId xmlns:a16="http://schemas.microsoft.com/office/drawing/2014/main" id="{29D101E3-06DE-299F-8C5D-B04D66701941}"/>
              </a:ext>
            </a:extLst>
          </p:cNvPr>
          <p:cNvCxnSpPr/>
          <p:nvPr/>
        </p:nvCxnSpPr>
        <p:spPr>
          <a:xfrm flipH="1">
            <a:off x="6649375" y="2956264"/>
            <a:ext cx="426128" cy="541538"/>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8E364DCD-3764-2348-6AC2-3271A6DE81A7}"/>
              </a:ext>
            </a:extLst>
          </p:cNvPr>
          <p:cNvCxnSpPr>
            <a:cxnSpLocks/>
            <a:endCxn id="27" idx="1"/>
          </p:cNvCxnSpPr>
          <p:nvPr/>
        </p:nvCxnSpPr>
        <p:spPr>
          <a:xfrm>
            <a:off x="7066625" y="2932686"/>
            <a:ext cx="580502" cy="603310"/>
          </a:xfrm>
          <a:prstGeom prst="line">
            <a:avLst/>
          </a:prstGeom>
        </p:spPr>
        <p:style>
          <a:lnRef idx="1">
            <a:schemeClr val="dk1"/>
          </a:lnRef>
          <a:fillRef idx="0">
            <a:schemeClr val="dk1"/>
          </a:fillRef>
          <a:effectRef idx="0">
            <a:schemeClr val="dk1"/>
          </a:effectRef>
          <a:fontRef idx="minor">
            <a:schemeClr val="tx1"/>
          </a:fontRef>
        </p:style>
      </p:cxnSp>
      <p:sp>
        <p:nvSpPr>
          <p:cNvPr id="27" name="椭圆 26">
            <a:extLst>
              <a:ext uri="{FF2B5EF4-FFF2-40B4-BE49-F238E27FC236}">
                <a16:creationId xmlns:a16="http://schemas.microsoft.com/office/drawing/2014/main" id="{A54F60E4-EE29-78AF-3725-3D4FA64BFFC7}"/>
              </a:ext>
            </a:extLst>
          </p:cNvPr>
          <p:cNvSpPr/>
          <p:nvPr/>
        </p:nvSpPr>
        <p:spPr>
          <a:xfrm>
            <a:off x="7480984" y="3423260"/>
            <a:ext cx="1134497" cy="769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坏瓜</a:t>
            </a:r>
          </a:p>
        </p:txBody>
      </p:sp>
      <p:sp>
        <p:nvSpPr>
          <p:cNvPr id="28" name="椭圆 27">
            <a:extLst>
              <a:ext uri="{FF2B5EF4-FFF2-40B4-BE49-F238E27FC236}">
                <a16:creationId xmlns:a16="http://schemas.microsoft.com/office/drawing/2014/main" id="{57659032-6C62-167D-7C35-5AC159B6B9BC}"/>
              </a:ext>
            </a:extLst>
          </p:cNvPr>
          <p:cNvSpPr/>
          <p:nvPr/>
        </p:nvSpPr>
        <p:spPr>
          <a:xfrm>
            <a:off x="5642067" y="3422163"/>
            <a:ext cx="1176085" cy="769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好瓜</a:t>
            </a:r>
          </a:p>
        </p:txBody>
      </p:sp>
      <p:sp>
        <p:nvSpPr>
          <p:cNvPr id="30" name="文本框 29">
            <a:extLst>
              <a:ext uri="{FF2B5EF4-FFF2-40B4-BE49-F238E27FC236}">
                <a16:creationId xmlns:a16="http://schemas.microsoft.com/office/drawing/2014/main" id="{FD75CE0D-0CCA-D963-E606-588510E17D04}"/>
              </a:ext>
            </a:extLst>
          </p:cNvPr>
          <p:cNvSpPr txBox="1"/>
          <p:nvPr/>
        </p:nvSpPr>
        <p:spPr>
          <a:xfrm>
            <a:off x="5791177" y="1886246"/>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稍糊</a:t>
            </a:r>
          </a:p>
        </p:txBody>
      </p:sp>
      <p:sp>
        <p:nvSpPr>
          <p:cNvPr id="31" name="文本框 30">
            <a:extLst>
              <a:ext uri="{FF2B5EF4-FFF2-40B4-BE49-F238E27FC236}">
                <a16:creationId xmlns:a16="http://schemas.microsoft.com/office/drawing/2014/main" id="{0C320EFA-BD67-6FFC-C560-793B3C4E66BD}"/>
              </a:ext>
            </a:extLst>
          </p:cNvPr>
          <p:cNvSpPr txBox="1"/>
          <p:nvPr/>
        </p:nvSpPr>
        <p:spPr>
          <a:xfrm>
            <a:off x="7371502" y="2961417"/>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软黏</a:t>
            </a:r>
          </a:p>
        </p:txBody>
      </p:sp>
      <p:sp>
        <p:nvSpPr>
          <p:cNvPr id="32" name="文本框 31">
            <a:extLst>
              <a:ext uri="{FF2B5EF4-FFF2-40B4-BE49-F238E27FC236}">
                <a16:creationId xmlns:a16="http://schemas.microsoft.com/office/drawing/2014/main" id="{C0E12ED3-7F1E-F081-0F80-280A43FBEBF4}"/>
              </a:ext>
            </a:extLst>
          </p:cNvPr>
          <p:cNvSpPr txBox="1"/>
          <p:nvPr/>
        </p:nvSpPr>
        <p:spPr>
          <a:xfrm>
            <a:off x="6093164" y="2989857"/>
            <a:ext cx="846383" cy="400110"/>
          </a:xfrm>
          <a:prstGeom prst="rect">
            <a:avLst/>
          </a:prstGeom>
          <a:noFill/>
        </p:spPr>
        <p:txBody>
          <a:bodyPr wrap="square" rtlCol="0">
            <a:spAutoFit/>
          </a:bodyPr>
          <a:lstStyle/>
          <a:p>
            <a:r>
              <a:rPr lang="zh-CN" altLang="en-US" sz="2000" dirty="0">
                <a:latin typeface="华文仿宋" panose="02010600040101010101" pitchFamily="2" charset="-122"/>
                <a:ea typeface="华文仿宋" panose="02010600040101010101" pitchFamily="2" charset="-122"/>
              </a:rPr>
              <a:t>硬滑</a:t>
            </a:r>
          </a:p>
        </p:txBody>
      </p:sp>
      <p:sp>
        <p:nvSpPr>
          <p:cNvPr id="33" name="文本框 32">
            <a:extLst>
              <a:ext uri="{FF2B5EF4-FFF2-40B4-BE49-F238E27FC236}">
                <a16:creationId xmlns:a16="http://schemas.microsoft.com/office/drawing/2014/main" id="{27B3B22C-1FE2-5228-7A96-A033D1C6CBE2}"/>
              </a:ext>
            </a:extLst>
          </p:cNvPr>
          <p:cNvSpPr txBox="1"/>
          <p:nvPr/>
        </p:nvSpPr>
        <p:spPr>
          <a:xfrm>
            <a:off x="3412897" y="1624735"/>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清晰</a:t>
            </a:r>
          </a:p>
        </p:txBody>
      </p:sp>
      <p:sp>
        <p:nvSpPr>
          <p:cNvPr id="34" name="矩形 33">
            <a:extLst>
              <a:ext uri="{FF2B5EF4-FFF2-40B4-BE49-F238E27FC236}">
                <a16:creationId xmlns:a16="http://schemas.microsoft.com/office/drawing/2014/main" id="{55E0102F-FA84-EF36-57D8-9A0890341AA6}"/>
              </a:ext>
            </a:extLst>
          </p:cNvPr>
          <p:cNvSpPr/>
          <p:nvPr/>
        </p:nvSpPr>
        <p:spPr>
          <a:xfrm>
            <a:off x="2246050" y="2351102"/>
            <a:ext cx="1349405" cy="55337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根蒂</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a:t>
            </a:r>
          </a:p>
        </p:txBody>
      </p:sp>
      <p:cxnSp>
        <p:nvCxnSpPr>
          <p:cNvPr id="39" name="直接连接符 38">
            <a:extLst>
              <a:ext uri="{FF2B5EF4-FFF2-40B4-BE49-F238E27FC236}">
                <a16:creationId xmlns:a16="http://schemas.microsoft.com/office/drawing/2014/main" id="{8C9A4219-ECA5-A4F0-23AE-354EBA2AD300}"/>
              </a:ext>
            </a:extLst>
          </p:cNvPr>
          <p:cNvCxnSpPr>
            <a:cxnSpLocks/>
            <a:stCxn id="34" idx="2"/>
            <a:endCxn id="40" idx="0"/>
          </p:cNvCxnSpPr>
          <p:nvPr/>
        </p:nvCxnSpPr>
        <p:spPr>
          <a:xfrm>
            <a:off x="2920753" y="2904478"/>
            <a:ext cx="10893" cy="638028"/>
          </a:xfrm>
          <a:prstGeom prst="line">
            <a:avLst/>
          </a:prstGeom>
        </p:spPr>
        <p:style>
          <a:lnRef idx="1">
            <a:schemeClr val="dk1"/>
          </a:lnRef>
          <a:fillRef idx="0">
            <a:schemeClr val="dk1"/>
          </a:fillRef>
          <a:effectRef idx="0">
            <a:schemeClr val="dk1"/>
          </a:effectRef>
          <a:fontRef idx="minor">
            <a:schemeClr val="tx1"/>
          </a:fontRef>
        </p:style>
      </p:cxnSp>
      <p:sp>
        <p:nvSpPr>
          <p:cNvPr id="40" name="矩形 39">
            <a:extLst>
              <a:ext uri="{FF2B5EF4-FFF2-40B4-BE49-F238E27FC236}">
                <a16:creationId xmlns:a16="http://schemas.microsoft.com/office/drawing/2014/main" id="{E597CD01-C0C7-0945-9D39-A172D71844EF}"/>
              </a:ext>
            </a:extLst>
          </p:cNvPr>
          <p:cNvSpPr/>
          <p:nvPr/>
        </p:nvSpPr>
        <p:spPr>
          <a:xfrm>
            <a:off x="2256943" y="3542506"/>
            <a:ext cx="1349405" cy="55337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色泽</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a:t>
            </a:r>
          </a:p>
        </p:txBody>
      </p:sp>
      <p:sp>
        <p:nvSpPr>
          <p:cNvPr id="41" name="矩形 40">
            <a:extLst>
              <a:ext uri="{FF2B5EF4-FFF2-40B4-BE49-F238E27FC236}">
                <a16:creationId xmlns:a16="http://schemas.microsoft.com/office/drawing/2014/main" id="{2772D2DF-EDA1-969B-CC29-655626E4E33F}"/>
              </a:ext>
            </a:extLst>
          </p:cNvPr>
          <p:cNvSpPr/>
          <p:nvPr/>
        </p:nvSpPr>
        <p:spPr>
          <a:xfrm>
            <a:off x="2267811" y="4785136"/>
            <a:ext cx="1349405" cy="55337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触感</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a:t>
            </a:r>
          </a:p>
        </p:txBody>
      </p:sp>
      <p:cxnSp>
        <p:nvCxnSpPr>
          <p:cNvPr id="45" name="直接连接符 44">
            <a:extLst>
              <a:ext uri="{FF2B5EF4-FFF2-40B4-BE49-F238E27FC236}">
                <a16:creationId xmlns:a16="http://schemas.microsoft.com/office/drawing/2014/main" id="{3388441C-05D9-55E0-79AE-D5FB684C9FE3}"/>
              </a:ext>
            </a:extLst>
          </p:cNvPr>
          <p:cNvCxnSpPr>
            <a:cxnSpLocks/>
            <a:stCxn id="41" idx="0"/>
            <a:endCxn id="40" idx="2"/>
          </p:cNvCxnSpPr>
          <p:nvPr/>
        </p:nvCxnSpPr>
        <p:spPr>
          <a:xfrm flipH="1" flipV="1">
            <a:off x="2931646" y="4095882"/>
            <a:ext cx="10868" cy="689254"/>
          </a:xfrm>
          <a:prstGeom prst="line">
            <a:avLst/>
          </a:prstGeom>
        </p:spPr>
        <p:style>
          <a:lnRef idx="1">
            <a:schemeClr val="dk1"/>
          </a:lnRef>
          <a:fillRef idx="0">
            <a:schemeClr val="dk1"/>
          </a:fillRef>
          <a:effectRef idx="0">
            <a:schemeClr val="dk1"/>
          </a:effectRef>
          <a:fontRef idx="minor">
            <a:schemeClr val="tx1"/>
          </a:fontRef>
        </p:style>
      </p:cxnSp>
      <p:sp>
        <p:nvSpPr>
          <p:cNvPr id="48" name="椭圆 47">
            <a:extLst>
              <a:ext uri="{FF2B5EF4-FFF2-40B4-BE49-F238E27FC236}">
                <a16:creationId xmlns:a16="http://schemas.microsoft.com/office/drawing/2014/main" id="{A708149C-B2E2-D1AE-9AB4-E9D008C08BFB}"/>
              </a:ext>
            </a:extLst>
          </p:cNvPr>
          <p:cNvSpPr/>
          <p:nvPr/>
        </p:nvSpPr>
        <p:spPr>
          <a:xfrm>
            <a:off x="580105" y="2967385"/>
            <a:ext cx="1149902" cy="769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好瓜</a:t>
            </a:r>
          </a:p>
        </p:txBody>
      </p:sp>
      <p:sp>
        <p:nvSpPr>
          <p:cNvPr id="49" name="椭圆 48">
            <a:extLst>
              <a:ext uri="{FF2B5EF4-FFF2-40B4-BE49-F238E27FC236}">
                <a16:creationId xmlns:a16="http://schemas.microsoft.com/office/drawing/2014/main" id="{B3A77446-1892-3AAA-C7B7-86D5F8638765}"/>
              </a:ext>
            </a:extLst>
          </p:cNvPr>
          <p:cNvSpPr/>
          <p:nvPr/>
        </p:nvSpPr>
        <p:spPr>
          <a:xfrm>
            <a:off x="593422" y="4339056"/>
            <a:ext cx="1130203" cy="769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好瓜</a:t>
            </a:r>
          </a:p>
        </p:txBody>
      </p:sp>
      <p:sp>
        <p:nvSpPr>
          <p:cNvPr id="50" name="椭圆 49">
            <a:extLst>
              <a:ext uri="{FF2B5EF4-FFF2-40B4-BE49-F238E27FC236}">
                <a16:creationId xmlns:a16="http://schemas.microsoft.com/office/drawing/2014/main" id="{23A75D05-1C73-255C-00C9-A7CA269BD6E6}"/>
              </a:ext>
            </a:extLst>
          </p:cNvPr>
          <p:cNvSpPr/>
          <p:nvPr/>
        </p:nvSpPr>
        <p:spPr>
          <a:xfrm>
            <a:off x="1113340" y="5710232"/>
            <a:ext cx="1130202" cy="769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好瓜</a:t>
            </a:r>
          </a:p>
        </p:txBody>
      </p:sp>
      <p:sp>
        <p:nvSpPr>
          <p:cNvPr id="51" name="椭圆 50">
            <a:extLst>
              <a:ext uri="{FF2B5EF4-FFF2-40B4-BE49-F238E27FC236}">
                <a16:creationId xmlns:a16="http://schemas.microsoft.com/office/drawing/2014/main" id="{2320738D-1E25-D3D8-9428-6587F7278979}"/>
              </a:ext>
            </a:extLst>
          </p:cNvPr>
          <p:cNvSpPr/>
          <p:nvPr/>
        </p:nvSpPr>
        <p:spPr>
          <a:xfrm>
            <a:off x="4056891" y="2967385"/>
            <a:ext cx="1134633" cy="769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坏瓜</a:t>
            </a:r>
          </a:p>
        </p:txBody>
      </p:sp>
      <p:sp>
        <p:nvSpPr>
          <p:cNvPr id="52" name="椭圆 51">
            <a:extLst>
              <a:ext uri="{FF2B5EF4-FFF2-40B4-BE49-F238E27FC236}">
                <a16:creationId xmlns:a16="http://schemas.microsoft.com/office/drawing/2014/main" id="{B7FCC806-BC70-5D38-B541-467243D46F36}"/>
              </a:ext>
            </a:extLst>
          </p:cNvPr>
          <p:cNvSpPr/>
          <p:nvPr/>
        </p:nvSpPr>
        <p:spPr>
          <a:xfrm>
            <a:off x="4024713" y="4205630"/>
            <a:ext cx="1134497" cy="769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坏瓜</a:t>
            </a:r>
          </a:p>
        </p:txBody>
      </p:sp>
      <p:sp>
        <p:nvSpPr>
          <p:cNvPr id="53" name="椭圆 52">
            <a:extLst>
              <a:ext uri="{FF2B5EF4-FFF2-40B4-BE49-F238E27FC236}">
                <a16:creationId xmlns:a16="http://schemas.microsoft.com/office/drawing/2014/main" id="{63CAC413-5744-11D4-56C1-1C57951BFA23}"/>
              </a:ext>
            </a:extLst>
          </p:cNvPr>
          <p:cNvSpPr/>
          <p:nvPr/>
        </p:nvSpPr>
        <p:spPr>
          <a:xfrm>
            <a:off x="3694179" y="5766127"/>
            <a:ext cx="1130202" cy="769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仿宋" panose="02010609060101010101" pitchFamily="49" charset="-122"/>
                <a:ea typeface="仿宋" panose="02010609060101010101" pitchFamily="49" charset="-122"/>
              </a:rPr>
              <a:t>坏瓜</a:t>
            </a:r>
          </a:p>
        </p:txBody>
      </p:sp>
      <p:cxnSp>
        <p:nvCxnSpPr>
          <p:cNvPr id="55" name="直接连接符 54">
            <a:extLst>
              <a:ext uri="{FF2B5EF4-FFF2-40B4-BE49-F238E27FC236}">
                <a16:creationId xmlns:a16="http://schemas.microsoft.com/office/drawing/2014/main" id="{559E27B5-D95D-0B1B-7529-686F3879D846}"/>
              </a:ext>
            </a:extLst>
          </p:cNvPr>
          <p:cNvCxnSpPr>
            <a:cxnSpLocks/>
            <a:stCxn id="34" idx="2"/>
            <a:endCxn id="48" idx="6"/>
          </p:cNvCxnSpPr>
          <p:nvPr/>
        </p:nvCxnSpPr>
        <p:spPr>
          <a:xfrm flipH="1">
            <a:off x="1730007" y="2904478"/>
            <a:ext cx="1190746" cy="447813"/>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65C05681-0BE9-4FEA-6222-6AD2649B3837}"/>
              </a:ext>
            </a:extLst>
          </p:cNvPr>
          <p:cNvCxnSpPr>
            <a:cxnSpLocks/>
          </p:cNvCxnSpPr>
          <p:nvPr/>
        </p:nvCxnSpPr>
        <p:spPr>
          <a:xfrm>
            <a:off x="2987002" y="2911883"/>
            <a:ext cx="1125246" cy="440408"/>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DE35D75B-2D52-CF96-A66F-0841AEF3DC32}"/>
              </a:ext>
            </a:extLst>
          </p:cNvPr>
          <p:cNvCxnSpPr>
            <a:cxnSpLocks/>
            <a:stCxn id="40" idx="2"/>
            <a:endCxn id="49" idx="7"/>
          </p:cNvCxnSpPr>
          <p:nvPr/>
        </p:nvCxnSpPr>
        <p:spPr>
          <a:xfrm flipH="1">
            <a:off x="1558111" y="4095882"/>
            <a:ext cx="1373535" cy="355910"/>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7233D8D8-CC0B-5C8A-1F1A-8A592D6E1B0B}"/>
              </a:ext>
            </a:extLst>
          </p:cNvPr>
          <p:cNvCxnSpPr>
            <a:cxnSpLocks/>
          </p:cNvCxnSpPr>
          <p:nvPr/>
        </p:nvCxnSpPr>
        <p:spPr>
          <a:xfrm>
            <a:off x="2938860" y="4092895"/>
            <a:ext cx="1104909" cy="420882"/>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28CAD9B6-E161-D224-7BA4-F765E87D6591}"/>
              </a:ext>
            </a:extLst>
          </p:cNvPr>
          <p:cNvCxnSpPr>
            <a:cxnSpLocks/>
            <a:stCxn id="41" idx="2"/>
            <a:endCxn id="50" idx="7"/>
          </p:cNvCxnSpPr>
          <p:nvPr/>
        </p:nvCxnSpPr>
        <p:spPr>
          <a:xfrm flipH="1">
            <a:off x="2078028" y="5338512"/>
            <a:ext cx="864486" cy="484456"/>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32B36AA6-E21C-029C-43E0-DACACF0A32CC}"/>
              </a:ext>
            </a:extLst>
          </p:cNvPr>
          <p:cNvCxnSpPr>
            <a:cxnSpLocks/>
            <a:stCxn id="41" idx="2"/>
            <a:endCxn id="53" idx="1"/>
          </p:cNvCxnSpPr>
          <p:nvPr/>
        </p:nvCxnSpPr>
        <p:spPr>
          <a:xfrm>
            <a:off x="2942514" y="5338512"/>
            <a:ext cx="917179" cy="540351"/>
          </a:xfrm>
          <a:prstGeom prst="line">
            <a:avLst/>
          </a:prstGeom>
        </p:spPr>
        <p:style>
          <a:lnRef idx="1">
            <a:schemeClr val="dk1"/>
          </a:lnRef>
          <a:fillRef idx="0">
            <a:schemeClr val="dk1"/>
          </a:fillRef>
          <a:effectRef idx="0">
            <a:schemeClr val="dk1"/>
          </a:effectRef>
          <a:fontRef idx="minor">
            <a:schemeClr val="tx1"/>
          </a:fontRef>
        </p:style>
      </p:cxnSp>
      <p:sp>
        <p:nvSpPr>
          <p:cNvPr id="81" name="文本框 80">
            <a:extLst>
              <a:ext uri="{FF2B5EF4-FFF2-40B4-BE49-F238E27FC236}">
                <a16:creationId xmlns:a16="http://schemas.microsoft.com/office/drawing/2014/main" id="{1BB0C582-08CC-61B1-5C4C-CF434A1FA970}"/>
              </a:ext>
            </a:extLst>
          </p:cNvPr>
          <p:cNvSpPr txBox="1"/>
          <p:nvPr/>
        </p:nvSpPr>
        <p:spPr>
          <a:xfrm>
            <a:off x="3534765" y="2660398"/>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硬挺</a:t>
            </a:r>
          </a:p>
        </p:txBody>
      </p:sp>
      <p:sp>
        <p:nvSpPr>
          <p:cNvPr id="82" name="文本框 81">
            <a:extLst>
              <a:ext uri="{FF2B5EF4-FFF2-40B4-BE49-F238E27FC236}">
                <a16:creationId xmlns:a16="http://schemas.microsoft.com/office/drawing/2014/main" id="{BA81C334-207B-B709-6532-884DA68CF878}"/>
              </a:ext>
            </a:extLst>
          </p:cNvPr>
          <p:cNvSpPr txBox="1"/>
          <p:nvPr/>
        </p:nvSpPr>
        <p:spPr>
          <a:xfrm>
            <a:off x="1460357" y="2639386"/>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蜷缩</a:t>
            </a:r>
          </a:p>
        </p:txBody>
      </p:sp>
      <p:sp>
        <p:nvSpPr>
          <p:cNvPr id="83" name="文本框 82">
            <a:extLst>
              <a:ext uri="{FF2B5EF4-FFF2-40B4-BE49-F238E27FC236}">
                <a16:creationId xmlns:a16="http://schemas.microsoft.com/office/drawing/2014/main" id="{E2BFF410-3F4E-0F5B-7D7D-80177B40BB24}"/>
              </a:ext>
            </a:extLst>
          </p:cNvPr>
          <p:cNvSpPr txBox="1"/>
          <p:nvPr/>
        </p:nvSpPr>
        <p:spPr>
          <a:xfrm>
            <a:off x="2134611" y="3106289"/>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稍蜷</a:t>
            </a:r>
          </a:p>
        </p:txBody>
      </p:sp>
      <p:sp>
        <p:nvSpPr>
          <p:cNvPr id="84" name="文本框 83">
            <a:extLst>
              <a:ext uri="{FF2B5EF4-FFF2-40B4-BE49-F238E27FC236}">
                <a16:creationId xmlns:a16="http://schemas.microsoft.com/office/drawing/2014/main" id="{0552BFD7-8063-5773-DE26-7A5B1AF08FF3}"/>
              </a:ext>
            </a:extLst>
          </p:cNvPr>
          <p:cNvSpPr txBox="1"/>
          <p:nvPr/>
        </p:nvSpPr>
        <p:spPr>
          <a:xfrm>
            <a:off x="3511897" y="3912144"/>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浅白</a:t>
            </a:r>
          </a:p>
        </p:txBody>
      </p:sp>
      <p:sp>
        <p:nvSpPr>
          <p:cNvPr id="85" name="文本框 84">
            <a:extLst>
              <a:ext uri="{FF2B5EF4-FFF2-40B4-BE49-F238E27FC236}">
                <a16:creationId xmlns:a16="http://schemas.microsoft.com/office/drawing/2014/main" id="{FE483F5D-8057-C835-AEB0-23669687E231}"/>
              </a:ext>
            </a:extLst>
          </p:cNvPr>
          <p:cNvSpPr txBox="1"/>
          <p:nvPr/>
        </p:nvSpPr>
        <p:spPr>
          <a:xfrm>
            <a:off x="1447045" y="3807294"/>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青绿</a:t>
            </a:r>
          </a:p>
        </p:txBody>
      </p:sp>
      <p:sp>
        <p:nvSpPr>
          <p:cNvPr id="86" name="文本框 85">
            <a:extLst>
              <a:ext uri="{FF2B5EF4-FFF2-40B4-BE49-F238E27FC236}">
                <a16:creationId xmlns:a16="http://schemas.microsoft.com/office/drawing/2014/main" id="{61E402DE-9A87-9DF6-6362-766064902BBB}"/>
              </a:ext>
            </a:extLst>
          </p:cNvPr>
          <p:cNvSpPr txBox="1"/>
          <p:nvPr/>
        </p:nvSpPr>
        <p:spPr>
          <a:xfrm>
            <a:off x="2201157" y="4308302"/>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乌黑</a:t>
            </a:r>
          </a:p>
        </p:txBody>
      </p:sp>
      <p:sp>
        <p:nvSpPr>
          <p:cNvPr id="87" name="文本框 86">
            <a:extLst>
              <a:ext uri="{FF2B5EF4-FFF2-40B4-BE49-F238E27FC236}">
                <a16:creationId xmlns:a16="http://schemas.microsoft.com/office/drawing/2014/main" id="{506C5A61-E354-90EF-FC5B-DC914D8ACE75}"/>
              </a:ext>
            </a:extLst>
          </p:cNvPr>
          <p:cNvSpPr txBox="1"/>
          <p:nvPr/>
        </p:nvSpPr>
        <p:spPr>
          <a:xfrm>
            <a:off x="3497465" y="5304463"/>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软黏</a:t>
            </a:r>
          </a:p>
        </p:txBody>
      </p:sp>
      <p:sp>
        <p:nvSpPr>
          <p:cNvPr id="88" name="文本框 87">
            <a:extLst>
              <a:ext uri="{FF2B5EF4-FFF2-40B4-BE49-F238E27FC236}">
                <a16:creationId xmlns:a16="http://schemas.microsoft.com/office/drawing/2014/main" id="{7F63DA3D-5DB8-32C0-8712-F468E20A5F68}"/>
              </a:ext>
            </a:extLst>
          </p:cNvPr>
          <p:cNvSpPr txBox="1"/>
          <p:nvPr/>
        </p:nvSpPr>
        <p:spPr>
          <a:xfrm>
            <a:off x="1554634" y="5249936"/>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硬滑</a:t>
            </a:r>
          </a:p>
        </p:txBody>
      </p:sp>
    </p:spTree>
    <p:extLst>
      <p:ext uri="{BB962C8B-B14F-4D97-AF65-F5344CB8AC3E}">
        <p14:creationId xmlns:p14="http://schemas.microsoft.com/office/powerpoint/2010/main" val="33170220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1+#ppt_w/2"/>
                                          </p:val>
                                        </p:tav>
                                        <p:tav tm="100000">
                                          <p:val>
                                            <p:strVal val="#ppt_x"/>
                                          </p:val>
                                        </p:tav>
                                      </p:tavLst>
                                    </p:anim>
                                    <p:anim calcmode="lin" valueType="num">
                                      <p:cBhvr additive="base">
                                        <p:cTn id="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1000"/>
                                        <p:tgtEl>
                                          <p:spTgt spid="30"/>
                                        </p:tgtEl>
                                      </p:cBhvr>
                                    </p:animEffect>
                                    <p:anim calcmode="lin" valueType="num">
                                      <p:cBhvr>
                                        <p:cTn id="21" dur="1000" fill="hold"/>
                                        <p:tgtEl>
                                          <p:spTgt spid="30"/>
                                        </p:tgtEl>
                                        <p:attrNameLst>
                                          <p:attrName>ppt_x</p:attrName>
                                        </p:attrNameLst>
                                      </p:cBhvr>
                                      <p:tavLst>
                                        <p:tav tm="0">
                                          <p:val>
                                            <p:strVal val="#ppt_x"/>
                                          </p:val>
                                        </p:tav>
                                        <p:tav tm="100000">
                                          <p:val>
                                            <p:strVal val="#ppt_x"/>
                                          </p:val>
                                        </p:tav>
                                      </p:tavLst>
                                    </p:anim>
                                    <p:anim calcmode="lin" valueType="num">
                                      <p:cBhvr>
                                        <p:cTn id="2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1000"/>
                                        <p:tgtEl>
                                          <p:spTgt spid="32"/>
                                        </p:tgtEl>
                                      </p:cBhvr>
                                    </p:animEffect>
                                    <p:anim calcmode="lin" valueType="num">
                                      <p:cBhvr>
                                        <p:cTn id="35" dur="1000" fill="hold"/>
                                        <p:tgtEl>
                                          <p:spTgt spid="32"/>
                                        </p:tgtEl>
                                        <p:attrNameLst>
                                          <p:attrName>ppt_x</p:attrName>
                                        </p:attrNameLst>
                                      </p:cBhvr>
                                      <p:tavLst>
                                        <p:tav tm="0">
                                          <p:val>
                                            <p:strVal val="#ppt_x"/>
                                          </p:val>
                                        </p:tav>
                                        <p:tav tm="100000">
                                          <p:val>
                                            <p:strVal val="#ppt_x"/>
                                          </p:val>
                                        </p:tav>
                                      </p:tavLst>
                                    </p:anim>
                                    <p:anim calcmode="lin" valueType="num">
                                      <p:cBhvr>
                                        <p:cTn id="3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1000"/>
                                        <p:tgtEl>
                                          <p:spTgt spid="81"/>
                                        </p:tgtEl>
                                      </p:cBhvr>
                                    </p:animEffect>
                                    <p:anim calcmode="lin" valueType="num">
                                      <p:cBhvr>
                                        <p:cTn id="49" dur="1000" fill="hold"/>
                                        <p:tgtEl>
                                          <p:spTgt spid="81"/>
                                        </p:tgtEl>
                                        <p:attrNameLst>
                                          <p:attrName>ppt_x</p:attrName>
                                        </p:attrNameLst>
                                      </p:cBhvr>
                                      <p:tavLst>
                                        <p:tav tm="0">
                                          <p:val>
                                            <p:strVal val="#ppt_x"/>
                                          </p:val>
                                        </p:tav>
                                        <p:tav tm="100000">
                                          <p:val>
                                            <p:strVal val="#ppt_x"/>
                                          </p:val>
                                        </p:tav>
                                      </p:tavLst>
                                    </p:anim>
                                    <p:anim calcmode="lin" valueType="num">
                                      <p:cBhvr>
                                        <p:cTn id="50"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0"/>
                                        <p:tgtEl>
                                          <p:spTgt spid="82"/>
                                        </p:tgtEl>
                                      </p:cBhvr>
                                    </p:animEffect>
                                    <p:anim calcmode="lin" valueType="num">
                                      <p:cBhvr>
                                        <p:cTn id="56" dur="1000" fill="hold"/>
                                        <p:tgtEl>
                                          <p:spTgt spid="82"/>
                                        </p:tgtEl>
                                        <p:attrNameLst>
                                          <p:attrName>ppt_x</p:attrName>
                                        </p:attrNameLst>
                                      </p:cBhvr>
                                      <p:tavLst>
                                        <p:tav tm="0">
                                          <p:val>
                                            <p:strVal val="#ppt_x"/>
                                          </p:val>
                                        </p:tav>
                                        <p:tav tm="100000">
                                          <p:val>
                                            <p:strVal val="#ppt_x"/>
                                          </p:val>
                                        </p:tav>
                                      </p:tavLst>
                                    </p:anim>
                                    <p:anim calcmode="lin" valueType="num">
                                      <p:cBhvr>
                                        <p:cTn id="57"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1000"/>
                                        <p:tgtEl>
                                          <p:spTgt spid="83"/>
                                        </p:tgtEl>
                                      </p:cBhvr>
                                    </p:animEffect>
                                    <p:anim calcmode="lin" valueType="num">
                                      <p:cBhvr>
                                        <p:cTn id="63" dur="1000" fill="hold"/>
                                        <p:tgtEl>
                                          <p:spTgt spid="83"/>
                                        </p:tgtEl>
                                        <p:attrNameLst>
                                          <p:attrName>ppt_x</p:attrName>
                                        </p:attrNameLst>
                                      </p:cBhvr>
                                      <p:tavLst>
                                        <p:tav tm="0">
                                          <p:val>
                                            <p:strVal val="#ppt_x"/>
                                          </p:val>
                                        </p:tav>
                                        <p:tav tm="100000">
                                          <p:val>
                                            <p:strVal val="#ppt_x"/>
                                          </p:val>
                                        </p:tav>
                                      </p:tavLst>
                                    </p:anim>
                                    <p:anim calcmode="lin" valueType="num">
                                      <p:cBhvr>
                                        <p:cTn id="6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1000"/>
                                        <p:tgtEl>
                                          <p:spTgt spid="84"/>
                                        </p:tgtEl>
                                      </p:cBhvr>
                                    </p:animEffect>
                                    <p:anim calcmode="lin" valueType="num">
                                      <p:cBhvr>
                                        <p:cTn id="70" dur="1000" fill="hold"/>
                                        <p:tgtEl>
                                          <p:spTgt spid="84"/>
                                        </p:tgtEl>
                                        <p:attrNameLst>
                                          <p:attrName>ppt_x</p:attrName>
                                        </p:attrNameLst>
                                      </p:cBhvr>
                                      <p:tavLst>
                                        <p:tav tm="0">
                                          <p:val>
                                            <p:strVal val="#ppt_x"/>
                                          </p:val>
                                        </p:tav>
                                        <p:tav tm="100000">
                                          <p:val>
                                            <p:strVal val="#ppt_x"/>
                                          </p:val>
                                        </p:tav>
                                      </p:tavLst>
                                    </p:anim>
                                    <p:anim calcmode="lin" valueType="num">
                                      <p:cBhvr>
                                        <p:cTn id="7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fade">
                                      <p:cBhvr>
                                        <p:cTn id="76" dur="1000"/>
                                        <p:tgtEl>
                                          <p:spTgt spid="85"/>
                                        </p:tgtEl>
                                      </p:cBhvr>
                                    </p:animEffect>
                                    <p:anim calcmode="lin" valueType="num">
                                      <p:cBhvr>
                                        <p:cTn id="77" dur="1000" fill="hold"/>
                                        <p:tgtEl>
                                          <p:spTgt spid="85"/>
                                        </p:tgtEl>
                                        <p:attrNameLst>
                                          <p:attrName>ppt_x</p:attrName>
                                        </p:attrNameLst>
                                      </p:cBhvr>
                                      <p:tavLst>
                                        <p:tav tm="0">
                                          <p:val>
                                            <p:strVal val="#ppt_x"/>
                                          </p:val>
                                        </p:tav>
                                        <p:tav tm="100000">
                                          <p:val>
                                            <p:strVal val="#ppt_x"/>
                                          </p:val>
                                        </p:tav>
                                      </p:tavLst>
                                    </p:anim>
                                    <p:anim calcmode="lin" valueType="num">
                                      <p:cBhvr>
                                        <p:cTn id="78"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fade">
                                      <p:cBhvr>
                                        <p:cTn id="83" dur="1000"/>
                                        <p:tgtEl>
                                          <p:spTgt spid="86"/>
                                        </p:tgtEl>
                                      </p:cBhvr>
                                    </p:animEffect>
                                    <p:anim calcmode="lin" valueType="num">
                                      <p:cBhvr>
                                        <p:cTn id="84" dur="1000" fill="hold"/>
                                        <p:tgtEl>
                                          <p:spTgt spid="86"/>
                                        </p:tgtEl>
                                        <p:attrNameLst>
                                          <p:attrName>ppt_x</p:attrName>
                                        </p:attrNameLst>
                                      </p:cBhvr>
                                      <p:tavLst>
                                        <p:tav tm="0">
                                          <p:val>
                                            <p:strVal val="#ppt_x"/>
                                          </p:val>
                                        </p:tav>
                                        <p:tav tm="100000">
                                          <p:val>
                                            <p:strVal val="#ppt_x"/>
                                          </p:val>
                                        </p:tav>
                                      </p:tavLst>
                                    </p:anim>
                                    <p:anim calcmode="lin" valueType="num">
                                      <p:cBhvr>
                                        <p:cTn id="85"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1000"/>
                                        <p:tgtEl>
                                          <p:spTgt spid="87"/>
                                        </p:tgtEl>
                                      </p:cBhvr>
                                    </p:animEffect>
                                    <p:anim calcmode="lin" valueType="num">
                                      <p:cBhvr>
                                        <p:cTn id="91" dur="1000" fill="hold"/>
                                        <p:tgtEl>
                                          <p:spTgt spid="87"/>
                                        </p:tgtEl>
                                        <p:attrNameLst>
                                          <p:attrName>ppt_x</p:attrName>
                                        </p:attrNameLst>
                                      </p:cBhvr>
                                      <p:tavLst>
                                        <p:tav tm="0">
                                          <p:val>
                                            <p:strVal val="#ppt_x"/>
                                          </p:val>
                                        </p:tav>
                                        <p:tav tm="100000">
                                          <p:val>
                                            <p:strVal val="#ppt_x"/>
                                          </p:val>
                                        </p:tav>
                                      </p:tavLst>
                                    </p:anim>
                                    <p:anim calcmode="lin" valueType="num">
                                      <p:cBhvr>
                                        <p:cTn id="92"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1000"/>
                                        <p:tgtEl>
                                          <p:spTgt spid="88"/>
                                        </p:tgtEl>
                                      </p:cBhvr>
                                    </p:animEffect>
                                    <p:anim calcmode="lin" valueType="num">
                                      <p:cBhvr>
                                        <p:cTn id="98" dur="1000" fill="hold"/>
                                        <p:tgtEl>
                                          <p:spTgt spid="88"/>
                                        </p:tgtEl>
                                        <p:attrNameLst>
                                          <p:attrName>ppt_x</p:attrName>
                                        </p:attrNameLst>
                                      </p:cBhvr>
                                      <p:tavLst>
                                        <p:tav tm="0">
                                          <p:val>
                                            <p:strVal val="#ppt_x"/>
                                          </p:val>
                                        </p:tav>
                                        <p:tav tm="100000">
                                          <p:val>
                                            <p:strVal val="#ppt_x"/>
                                          </p:val>
                                        </p:tav>
                                      </p:tavLst>
                                    </p:anim>
                                    <p:anim calcmode="lin" valueType="num">
                                      <p:cBhvr>
                                        <p:cTn id="99"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P spid="31" grpId="0"/>
      <p:bldP spid="32" grpId="0"/>
      <p:bldP spid="33" grpId="0"/>
      <p:bldP spid="81" grpId="0"/>
      <p:bldP spid="82" grpId="0"/>
      <p:bldP spid="83" grpId="0"/>
      <p:bldP spid="84" grpId="0"/>
      <p:bldP spid="85" grpId="0"/>
      <p:bldP spid="86" grpId="0"/>
      <p:bldP spid="87" grpId="0"/>
      <p:bldP spid="8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368084" y="685029"/>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14:m>
                  <m:oMathPara xmlns:m="http://schemas.openxmlformats.org/officeDocument/2006/math">
                    <m:oMathParaPr>
                      <m:jc m:val="centerGroup"/>
                    </m:oMathParaPr>
                    <m:oMath xmlns:m="http://schemas.openxmlformats.org/officeDocument/2006/math">
                      <m:r>
                        <m:rPr>
                          <m:nor/>
                        </m:rPr>
                        <a:rPr lang="zh-CN" altLang="en-US" sz="2400" dirty="0" smtClean="0"/>
                        <m:t>假设当前样本集合</m:t>
                      </m:r>
                      <m:r>
                        <m:rPr>
                          <m:nor/>
                        </m:rPr>
                        <a:rPr lang="en-US" altLang="zh-CN" sz="2400" dirty="0" smtClean="0"/>
                        <m:t>D</m:t>
                      </m:r>
                      <m:r>
                        <m:rPr>
                          <m:nor/>
                        </m:rPr>
                        <a:rPr lang="zh-CN" altLang="en-US" sz="2400" dirty="0" smtClean="0"/>
                        <m:t>中第</m:t>
                      </m:r>
                      <m:r>
                        <m:rPr>
                          <m:nor/>
                        </m:rPr>
                        <a:rPr lang="en-US" altLang="zh-CN" sz="2400" dirty="0" smtClean="0"/>
                        <m:t>k</m:t>
                      </m:r>
                      <m:r>
                        <m:rPr>
                          <m:nor/>
                        </m:rPr>
                        <a:rPr lang="zh-CN" altLang="en-US" sz="2400" dirty="0" smtClean="0"/>
                        <m:t>类样本所占比例为</m:t>
                      </m:r>
                      <m:sSub>
                        <m:sSubPr>
                          <m:ctrlPr>
                            <a:rPr lang="zh-CN" altLang="en-US" sz="2400" i="1" smtClean="0">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𝑘</m:t>
                          </m:r>
                        </m:sub>
                      </m:sSub>
                    </m:oMath>
                  </m:oMathPara>
                </a14:m>
                <a:endParaRPr lang="zh-CN" altLang="en-US" sz="2400" dirty="0"/>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368084" y="685029"/>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52274" y="174773"/>
            <a:ext cx="6096000" cy="584775"/>
          </a:xfrm>
          <a:prstGeom prst="rect">
            <a:avLst/>
          </a:prstGeom>
          <a:noFill/>
        </p:spPr>
        <p:txBody>
          <a:bodyPr wrap="square">
            <a:spAutoFit/>
          </a:bodyPr>
          <a:lstStyle/>
          <a:p>
            <a:pPr algn="ctr"/>
            <a:r>
              <a:rPr lang="en-US" altLang="zh-CN" sz="3200" dirty="0">
                <a:solidFill>
                  <a:srgbClr val="000000"/>
                </a:solidFill>
                <a:latin typeface="华文仿宋" panose="02010600040101010101" pitchFamily="2" charset="-122"/>
                <a:ea typeface="华文仿宋" panose="02010600040101010101" pitchFamily="2" charset="-122"/>
              </a:rPr>
              <a:t>C4.5</a:t>
            </a:r>
            <a:r>
              <a:rPr lang="zh-CN" altLang="en-US" sz="3200" dirty="0">
                <a:solidFill>
                  <a:srgbClr val="000000"/>
                </a:solidFill>
                <a:latin typeface="华文仿宋" panose="02010600040101010101" pitchFamily="2" charset="-122"/>
                <a:ea typeface="华文仿宋" panose="02010600040101010101" pitchFamily="2" charset="-122"/>
              </a:rPr>
              <a:t>算法</a:t>
            </a:r>
          </a:p>
        </p:txBody>
      </p:sp>
      <p:sp>
        <p:nvSpPr>
          <p:cNvPr id="3" name="文本框 2">
            <a:extLst>
              <a:ext uri="{FF2B5EF4-FFF2-40B4-BE49-F238E27FC236}">
                <a16:creationId xmlns:a16="http://schemas.microsoft.com/office/drawing/2014/main" id="{40E6E311-EDE5-39A9-D8D2-FCFD3DF5DC0A}"/>
              </a:ext>
            </a:extLst>
          </p:cNvPr>
          <p:cNvSpPr txBox="1"/>
          <p:nvPr/>
        </p:nvSpPr>
        <p:spPr>
          <a:xfrm>
            <a:off x="1029810" y="1129798"/>
            <a:ext cx="10209320" cy="830997"/>
          </a:xfrm>
          <a:prstGeom prst="rect">
            <a:avLst/>
          </a:prstGeom>
          <a:noFill/>
        </p:spPr>
        <p:txBody>
          <a:bodyPr wrap="square" rtlCol="0">
            <a:spAutoFit/>
          </a:bodyPr>
          <a:lstStyle/>
          <a:p>
            <a:pPr algn="just"/>
            <a:r>
              <a:rPr lang="en-US" altLang="zh-CN" sz="2400" dirty="0">
                <a:latin typeface="仿宋" panose="02010609060101010101" pitchFamily="49" charset="-122"/>
                <a:ea typeface="仿宋" panose="02010609060101010101" pitchFamily="49" charset="-122"/>
              </a:rPr>
              <a:t>  ID3</a:t>
            </a:r>
            <a:r>
              <a:rPr lang="zh-CN" altLang="en-US" sz="2400" dirty="0">
                <a:latin typeface="仿宋" panose="02010609060101010101" pitchFamily="49" charset="-122"/>
                <a:ea typeface="仿宋" panose="02010609060101010101" pitchFamily="49" charset="-122"/>
              </a:rPr>
              <a:t>算法</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信息增益</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对</a:t>
            </a:r>
            <a:r>
              <a:rPr lang="zh-CN" altLang="en-US" sz="2400" dirty="0">
                <a:solidFill>
                  <a:srgbClr val="FF0000"/>
                </a:solidFill>
                <a:latin typeface="仿宋" panose="02010609060101010101" pitchFamily="49" charset="-122"/>
                <a:ea typeface="仿宋" panose="02010609060101010101" pitchFamily="49" charset="-122"/>
              </a:rPr>
              <a:t>数目较多</a:t>
            </a:r>
            <a:r>
              <a:rPr lang="zh-CN" altLang="en-US" sz="2400" dirty="0">
                <a:latin typeface="仿宋" panose="02010609060101010101" pitchFamily="49" charset="-122"/>
                <a:ea typeface="仿宋" panose="02010609060101010101" pitchFamily="49" charset="-122"/>
              </a:rPr>
              <a:t>的属性有所偏好，容易导致模型的泛化能力大幅降低，无法对新样本进行有效预测。</a:t>
            </a:r>
          </a:p>
        </p:txBody>
      </p:sp>
      <p:sp>
        <p:nvSpPr>
          <p:cNvPr id="5" name="文本框 4">
            <a:extLst>
              <a:ext uri="{FF2B5EF4-FFF2-40B4-BE49-F238E27FC236}">
                <a16:creationId xmlns:a16="http://schemas.microsoft.com/office/drawing/2014/main" id="{34C6CB49-BB24-FCD2-2933-6B85B7CB50A4}"/>
              </a:ext>
            </a:extLst>
          </p:cNvPr>
          <p:cNvSpPr txBox="1"/>
          <p:nvPr/>
        </p:nvSpPr>
        <p:spPr>
          <a:xfrm>
            <a:off x="1029810" y="2086907"/>
            <a:ext cx="10209320" cy="830997"/>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  为了减小这种影响，</a:t>
            </a:r>
            <a:r>
              <a:rPr lang="en-US" altLang="zh-CN" sz="2400" dirty="0">
                <a:latin typeface="仿宋" panose="02010609060101010101" pitchFamily="49" charset="-122"/>
                <a:ea typeface="仿宋" panose="02010609060101010101" pitchFamily="49" charset="-122"/>
              </a:rPr>
              <a:t>C4.5</a:t>
            </a:r>
            <a:r>
              <a:rPr lang="zh-CN" altLang="en-US" sz="2400" dirty="0">
                <a:latin typeface="仿宋" panose="02010609060101010101" pitchFamily="49" charset="-122"/>
                <a:ea typeface="仿宋" panose="02010609060101010101" pitchFamily="49" charset="-122"/>
              </a:rPr>
              <a:t>算法不直接使用信息增益，而是使用“</a:t>
            </a:r>
            <a:r>
              <a:rPr lang="zh-CN" altLang="en-US" sz="2400" dirty="0">
                <a:solidFill>
                  <a:srgbClr val="FF0000"/>
                </a:solidFill>
                <a:latin typeface="仿宋" panose="02010609060101010101" pitchFamily="49" charset="-122"/>
                <a:ea typeface="仿宋" panose="02010609060101010101" pitchFamily="49" charset="-122"/>
              </a:rPr>
              <a:t>信息增益率</a:t>
            </a:r>
            <a:r>
              <a:rPr lang="zh-CN" altLang="en-US" sz="2400" dirty="0">
                <a:latin typeface="仿宋" panose="02010609060101010101" pitchFamily="49" charset="-122"/>
                <a:ea typeface="仿宋" panose="02010609060101010101" pitchFamily="49" charset="-122"/>
              </a:rPr>
              <a:t>”来选择最优划分属性。定义为：</a:t>
            </a:r>
          </a:p>
        </p:txBody>
      </p:sp>
      <p:sp>
        <p:nvSpPr>
          <p:cNvPr id="23" name="文本框 22">
            <a:extLst>
              <a:ext uri="{FF2B5EF4-FFF2-40B4-BE49-F238E27FC236}">
                <a16:creationId xmlns:a16="http://schemas.microsoft.com/office/drawing/2014/main" id="{3F07A31D-156F-7D6D-4E00-270BB41F2747}"/>
              </a:ext>
            </a:extLst>
          </p:cNvPr>
          <p:cNvSpPr txBox="1"/>
          <p:nvPr/>
        </p:nvSpPr>
        <p:spPr>
          <a:xfrm>
            <a:off x="1305017" y="3933070"/>
            <a:ext cx="5752730"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其中</a:t>
            </a:r>
          </a:p>
        </p:txBody>
      </p:sp>
      <p:pic>
        <p:nvPicPr>
          <p:cNvPr id="7" name="图片 6">
            <a:extLst>
              <a:ext uri="{FF2B5EF4-FFF2-40B4-BE49-F238E27FC236}">
                <a16:creationId xmlns:a16="http://schemas.microsoft.com/office/drawing/2014/main" id="{DDA63121-08C5-2D95-50BC-5E09D139CD48}"/>
              </a:ext>
            </a:extLst>
          </p:cNvPr>
          <p:cNvPicPr>
            <a:picLocks noChangeAspect="1"/>
          </p:cNvPicPr>
          <p:nvPr/>
        </p:nvPicPr>
        <p:blipFill>
          <a:blip r:embed="rId4"/>
          <a:stretch>
            <a:fillRect/>
          </a:stretch>
        </p:blipFill>
        <p:spPr>
          <a:xfrm>
            <a:off x="4108005" y="3198550"/>
            <a:ext cx="4272515" cy="915539"/>
          </a:xfrm>
          <a:prstGeom prst="rect">
            <a:avLst/>
          </a:prstGeom>
        </p:spPr>
      </p:pic>
      <p:pic>
        <p:nvPicPr>
          <p:cNvPr id="12" name="图片 11">
            <a:extLst>
              <a:ext uri="{FF2B5EF4-FFF2-40B4-BE49-F238E27FC236}">
                <a16:creationId xmlns:a16="http://schemas.microsoft.com/office/drawing/2014/main" id="{CFB33710-688F-7EE8-96EA-5B4A3C30087B}"/>
              </a:ext>
            </a:extLst>
          </p:cNvPr>
          <p:cNvPicPr>
            <a:picLocks noChangeAspect="1"/>
          </p:cNvPicPr>
          <p:nvPr/>
        </p:nvPicPr>
        <p:blipFill>
          <a:blip r:embed="rId5"/>
          <a:stretch>
            <a:fillRect/>
          </a:stretch>
        </p:blipFill>
        <p:spPr>
          <a:xfrm>
            <a:off x="4323780" y="4494363"/>
            <a:ext cx="3544440" cy="915538"/>
          </a:xfrm>
          <a:prstGeom prst="rect">
            <a:avLst/>
          </a:prstGeom>
        </p:spPr>
      </p:pic>
      <p:sp>
        <p:nvSpPr>
          <p:cNvPr id="13" name="文本框 12">
            <a:extLst>
              <a:ext uri="{FF2B5EF4-FFF2-40B4-BE49-F238E27FC236}">
                <a16:creationId xmlns:a16="http://schemas.microsoft.com/office/drawing/2014/main" id="{FC2B2000-3087-6592-360A-E7BE93121DC0}"/>
              </a:ext>
            </a:extLst>
          </p:cNvPr>
          <p:cNvSpPr txBox="1"/>
          <p:nvPr/>
        </p:nvSpPr>
        <p:spPr>
          <a:xfrm>
            <a:off x="1029810" y="5409901"/>
            <a:ext cx="10209319" cy="830997"/>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  称为属性</a:t>
            </a:r>
            <a:r>
              <a:rPr lang="en-US" altLang="zh-CN" sz="2400" dirty="0">
                <a:latin typeface="仿宋" panose="02010609060101010101" pitchFamily="49" charset="-122"/>
                <a:ea typeface="仿宋" panose="02010609060101010101" pitchFamily="49" charset="-122"/>
              </a:rPr>
              <a:t>a</a:t>
            </a:r>
            <a:r>
              <a:rPr lang="zh-CN" altLang="en-US" sz="2400" dirty="0">
                <a:latin typeface="仿宋" panose="02010609060101010101" pitchFamily="49" charset="-122"/>
                <a:ea typeface="仿宋" panose="02010609060101010101" pitchFamily="49" charset="-122"/>
              </a:rPr>
              <a:t>的“</a:t>
            </a:r>
            <a:r>
              <a:rPr lang="zh-CN" altLang="en-US" sz="2400" dirty="0">
                <a:solidFill>
                  <a:srgbClr val="FF0000"/>
                </a:solidFill>
                <a:latin typeface="仿宋" panose="02010609060101010101" pitchFamily="49" charset="-122"/>
                <a:ea typeface="仿宋" panose="02010609060101010101" pitchFamily="49" charset="-122"/>
              </a:rPr>
              <a:t>固有值</a:t>
            </a:r>
            <a:r>
              <a:rPr lang="zh-CN" altLang="en-US" sz="2400" dirty="0">
                <a:latin typeface="仿宋" panose="02010609060101010101" pitchFamily="49" charset="-122"/>
                <a:ea typeface="仿宋" panose="02010609060101010101" pitchFamily="49" charset="-122"/>
              </a:rPr>
              <a:t>”。属性</a:t>
            </a:r>
            <a:r>
              <a:rPr lang="en-US" altLang="zh-CN" sz="2400" dirty="0">
                <a:latin typeface="仿宋" panose="02010609060101010101" pitchFamily="49" charset="-122"/>
                <a:ea typeface="仿宋" panose="02010609060101010101" pitchFamily="49" charset="-122"/>
              </a:rPr>
              <a:t>a</a:t>
            </a:r>
            <a:r>
              <a:rPr lang="zh-CN" altLang="en-US" sz="2400" dirty="0">
                <a:latin typeface="仿宋" panose="02010609060101010101" pitchFamily="49" charset="-122"/>
                <a:ea typeface="仿宋" panose="02010609060101010101" pitchFamily="49" charset="-122"/>
              </a:rPr>
              <a:t>的可能取值数目越多，则固有值通常会越大。</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432750" flipH="1">
            <a:off x="-91399" y="-100407"/>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302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 presetClass="entr" presetSubtype="2" decel="100000" fill="hold" nodeType="withEffect">
                                  <p:stCondLst>
                                    <p:cond delay="5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500" fill="hold"/>
                                        <p:tgtEl>
                                          <p:spTgt spid="14"/>
                                        </p:tgtEl>
                                        <p:attrNameLst>
                                          <p:attrName>ppt_x</p:attrName>
                                        </p:attrNameLst>
                                      </p:cBhvr>
                                      <p:tavLst>
                                        <p:tav tm="0">
                                          <p:val>
                                            <p:strVal val="1+#ppt_w/2"/>
                                          </p:val>
                                        </p:tav>
                                        <p:tav tm="100000">
                                          <p:val>
                                            <p:strVal val="#ppt_x"/>
                                          </p:val>
                                        </p:tav>
                                      </p:tavLst>
                                    </p:anim>
                                    <p:anim calcmode="lin" valueType="num">
                                      <p:cBhvr additive="base">
                                        <p:cTn id="36"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3"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368084" y="685029"/>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14:m>
                  <m:oMathPara xmlns:m="http://schemas.openxmlformats.org/officeDocument/2006/math">
                    <m:oMathParaPr>
                      <m:jc m:val="centerGroup"/>
                    </m:oMathParaPr>
                    <m:oMath xmlns:m="http://schemas.openxmlformats.org/officeDocument/2006/math">
                      <m:r>
                        <m:rPr>
                          <m:nor/>
                        </m:rPr>
                        <a:rPr lang="zh-CN" altLang="en-US" sz="2400" dirty="0" smtClean="0"/>
                        <m:t>假设当前样本集合</m:t>
                      </m:r>
                      <m:r>
                        <m:rPr>
                          <m:nor/>
                        </m:rPr>
                        <a:rPr lang="en-US" altLang="zh-CN" sz="2400" dirty="0" smtClean="0"/>
                        <m:t>D</m:t>
                      </m:r>
                      <m:r>
                        <m:rPr>
                          <m:nor/>
                        </m:rPr>
                        <a:rPr lang="zh-CN" altLang="en-US" sz="2400" dirty="0" smtClean="0"/>
                        <m:t>中第</m:t>
                      </m:r>
                      <m:r>
                        <m:rPr>
                          <m:nor/>
                        </m:rPr>
                        <a:rPr lang="en-US" altLang="zh-CN" sz="2400" dirty="0" smtClean="0"/>
                        <m:t>k</m:t>
                      </m:r>
                      <m:r>
                        <m:rPr>
                          <m:nor/>
                        </m:rPr>
                        <a:rPr lang="zh-CN" altLang="en-US" sz="2400" dirty="0" smtClean="0"/>
                        <m:t>类样本所占比例为</m:t>
                      </m:r>
                      <m:sSub>
                        <m:sSubPr>
                          <m:ctrlPr>
                            <a:rPr lang="zh-CN" altLang="en-US" sz="2400" i="1" smtClean="0">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𝑘</m:t>
                          </m:r>
                        </m:sub>
                      </m:sSub>
                    </m:oMath>
                  </m:oMathPara>
                </a14:m>
                <a:endParaRPr lang="zh-CN" altLang="en-US" sz="2400" dirty="0"/>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368084" y="685029"/>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52274" y="174773"/>
            <a:ext cx="6096000" cy="584775"/>
          </a:xfrm>
          <a:prstGeom prst="rect">
            <a:avLst/>
          </a:prstGeom>
          <a:noFill/>
        </p:spPr>
        <p:txBody>
          <a:bodyPr wrap="square">
            <a:spAutoFit/>
          </a:bodyPr>
          <a:lstStyle/>
          <a:p>
            <a:pPr algn="ctr"/>
            <a:r>
              <a:rPr lang="en-US" altLang="zh-CN" sz="3200" dirty="0">
                <a:solidFill>
                  <a:srgbClr val="000000"/>
                </a:solidFill>
                <a:latin typeface="华文仿宋" panose="02010600040101010101" pitchFamily="2" charset="-122"/>
                <a:ea typeface="华文仿宋" panose="02010600040101010101" pitchFamily="2" charset="-122"/>
              </a:rPr>
              <a:t>C4.5</a:t>
            </a:r>
            <a:r>
              <a:rPr lang="zh-CN" altLang="en-US" sz="3200" dirty="0">
                <a:solidFill>
                  <a:srgbClr val="000000"/>
                </a:solidFill>
                <a:latin typeface="华文仿宋" panose="02010600040101010101" pitchFamily="2" charset="-122"/>
                <a:ea typeface="华文仿宋" panose="02010600040101010101" pitchFamily="2" charset="-122"/>
              </a:rPr>
              <a:t>算法</a:t>
            </a:r>
          </a:p>
        </p:txBody>
      </p:sp>
      <p:sp>
        <p:nvSpPr>
          <p:cNvPr id="3" name="文本框 2">
            <a:extLst>
              <a:ext uri="{FF2B5EF4-FFF2-40B4-BE49-F238E27FC236}">
                <a16:creationId xmlns:a16="http://schemas.microsoft.com/office/drawing/2014/main" id="{40E6E311-EDE5-39A9-D8D2-FCFD3DF5DC0A}"/>
              </a:ext>
            </a:extLst>
          </p:cNvPr>
          <p:cNvSpPr txBox="1"/>
          <p:nvPr/>
        </p:nvSpPr>
        <p:spPr>
          <a:xfrm>
            <a:off x="1029810" y="1129798"/>
            <a:ext cx="10209320" cy="1200329"/>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  需注意的是，信息增益率对</a:t>
            </a:r>
            <a:r>
              <a:rPr lang="zh-CN" altLang="en-US" sz="2400" dirty="0">
                <a:solidFill>
                  <a:srgbClr val="FF0000"/>
                </a:solidFill>
                <a:latin typeface="仿宋" panose="02010609060101010101" pitchFamily="49" charset="-122"/>
                <a:ea typeface="仿宋" panose="02010609060101010101" pitchFamily="49" charset="-122"/>
              </a:rPr>
              <a:t>可取值数目较少</a:t>
            </a:r>
            <a:r>
              <a:rPr lang="zh-CN" altLang="en-US" sz="2400" dirty="0">
                <a:latin typeface="仿宋" panose="02010609060101010101" pitchFamily="49" charset="-122"/>
                <a:ea typeface="仿宋" panose="02010609060101010101" pitchFamily="49" charset="-122"/>
              </a:rPr>
              <a:t>的属性有所偏好，因此</a:t>
            </a:r>
            <a:r>
              <a:rPr lang="en-US" altLang="zh-CN" sz="2400" dirty="0">
                <a:latin typeface="仿宋" panose="02010609060101010101" pitchFamily="49" charset="-122"/>
                <a:ea typeface="仿宋" panose="02010609060101010101" pitchFamily="49" charset="-122"/>
              </a:rPr>
              <a:t>C4.5</a:t>
            </a:r>
            <a:r>
              <a:rPr lang="zh-CN" altLang="en-US" sz="2400" dirty="0">
                <a:latin typeface="仿宋" panose="02010609060101010101" pitchFamily="49" charset="-122"/>
                <a:ea typeface="仿宋" panose="02010609060101010101" pitchFamily="49" charset="-122"/>
              </a:rPr>
              <a:t>算法并不是直接选择增益率最大的作为划分属性，而是先从属性中找出</a:t>
            </a:r>
            <a:r>
              <a:rPr lang="zh-CN" altLang="en-US" sz="2400" dirty="0">
                <a:solidFill>
                  <a:srgbClr val="FF0000"/>
                </a:solidFill>
                <a:latin typeface="仿宋" panose="02010609060101010101" pitchFamily="49" charset="-122"/>
                <a:ea typeface="仿宋" panose="02010609060101010101" pitchFamily="49" charset="-122"/>
              </a:rPr>
              <a:t>信息增益高于平均水平的属性</a:t>
            </a:r>
            <a:r>
              <a:rPr lang="zh-CN" altLang="en-US" sz="2400" dirty="0">
                <a:latin typeface="仿宋" panose="02010609060101010101" pitchFamily="49" charset="-122"/>
                <a:ea typeface="仿宋" panose="02010609060101010101" pitchFamily="49" charset="-122"/>
              </a:rPr>
              <a:t>，再从中选择</a:t>
            </a:r>
            <a:r>
              <a:rPr lang="zh-CN" altLang="en-US" sz="2400" dirty="0">
                <a:solidFill>
                  <a:srgbClr val="FF0000"/>
                </a:solidFill>
                <a:latin typeface="仿宋" panose="02010609060101010101" pitchFamily="49" charset="-122"/>
                <a:ea typeface="仿宋" panose="02010609060101010101" pitchFamily="49" charset="-122"/>
              </a:rPr>
              <a:t>增益率最高</a:t>
            </a:r>
            <a:r>
              <a:rPr lang="zh-CN" altLang="en-US" sz="2400" dirty="0">
                <a:latin typeface="仿宋" panose="02010609060101010101" pitchFamily="49" charset="-122"/>
                <a:ea typeface="仿宋" panose="02010609060101010101" pitchFamily="49" charset="-122"/>
              </a:rPr>
              <a:t>的。</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32750" flipH="1">
            <a:off x="-91399" y="-100407"/>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E420795F-D6BD-0BD7-D106-ABEEEF42EE9A}"/>
              </a:ext>
            </a:extLst>
          </p:cNvPr>
          <p:cNvPicPr>
            <a:picLocks noChangeAspect="1"/>
          </p:cNvPicPr>
          <p:nvPr/>
        </p:nvPicPr>
        <p:blipFill>
          <a:blip r:embed="rId5"/>
          <a:stretch>
            <a:fillRect/>
          </a:stretch>
        </p:blipFill>
        <p:spPr>
          <a:xfrm>
            <a:off x="1470453" y="2814647"/>
            <a:ext cx="9328034" cy="917082"/>
          </a:xfrm>
          <a:prstGeom prst="rect">
            <a:avLst/>
          </a:prstGeom>
        </p:spPr>
      </p:pic>
      <p:pic>
        <p:nvPicPr>
          <p:cNvPr id="11" name="图片 10">
            <a:extLst>
              <a:ext uri="{FF2B5EF4-FFF2-40B4-BE49-F238E27FC236}">
                <a16:creationId xmlns:a16="http://schemas.microsoft.com/office/drawing/2014/main" id="{8D476C27-43B5-F89E-CB44-6D5E61F5B389}"/>
              </a:ext>
            </a:extLst>
          </p:cNvPr>
          <p:cNvPicPr>
            <a:picLocks noChangeAspect="1"/>
          </p:cNvPicPr>
          <p:nvPr/>
        </p:nvPicPr>
        <p:blipFill>
          <a:blip r:embed="rId6"/>
          <a:stretch>
            <a:fillRect/>
          </a:stretch>
        </p:blipFill>
        <p:spPr>
          <a:xfrm>
            <a:off x="1470453" y="4241985"/>
            <a:ext cx="7161332" cy="917082"/>
          </a:xfrm>
          <a:prstGeom prst="rect">
            <a:avLst/>
          </a:prstGeom>
        </p:spPr>
      </p:pic>
    </p:spTree>
    <p:extLst>
      <p:ext uri="{BB962C8B-B14F-4D97-AF65-F5344CB8AC3E}">
        <p14:creationId xmlns:p14="http://schemas.microsoft.com/office/powerpoint/2010/main" val="15478146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a:extLst>
              <a:ext uri="{FF2B5EF4-FFF2-40B4-BE49-F238E27FC236}">
                <a16:creationId xmlns:a16="http://schemas.microsoft.com/office/drawing/2014/main" id="{2EFD9089-2233-4943-8C24-07AD9A0BB7CC}"/>
              </a:ext>
            </a:extLst>
          </p:cNvPr>
          <p:cNvPicPr>
            <a:picLocks noChangeAspect="1"/>
          </p:cNvPicPr>
          <p:nvPr/>
        </p:nvPicPr>
        <p:blipFill rotWithShape="1">
          <a:blip r:embed="rId13">
            <a:extLst>
              <a:ext uri="{28A0092B-C50C-407E-A947-70E740481C1C}">
                <a14:useLocalDpi xmlns:a14="http://schemas.microsoft.com/office/drawing/2010/main" val="0"/>
              </a:ext>
            </a:extLst>
          </a:blip>
          <a:srcRect b="94517"/>
          <a:stretch/>
        </p:blipFill>
        <p:spPr>
          <a:xfrm>
            <a:off x="2322444" y="6387546"/>
            <a:ext cx="7388086" cy="470454"/>
          </a:xfrm>
          <a:custGeom>
            <a:avLst/>
            <a:gdLst>
              <a:gd name="connsiteX0" fmla="*/ 0 w 7388086"/>
              <a:gd name="connsiteY0" fmla="*/ 0 h 470454"/>
              <a:gd name="connsiteX1" fmla="*/ 7388086 w 7388086"/>
              <a:gd name="connsiteY1" fmla="*/ 0 h 470454"/>
              <a:gd name="connsiteX2" fmla="*/ 7388086 w 7388086"/>
              <a:gd name="connsiteY2" fmla="*/ 470454 h 470454"/>
              <a:gd name="connsiteX3" fmla="*/ 5960165 w 7388086"/>
              <a:gd name="connsiteY3" fmla="*/ 470454 h 470454"/>
              <a:gd name="connsiteX4" fmla="*/ 5960165 w 7388086"/>
              <a:gd name="connsiteY4" fmla="*/ 346581 h 470454"/>
              <a:gd name="connsiteX5" fmla="*/ 5718676 w 7388086"/>
              <a:gd name="connsiteY5" fmla="*/ 346581 h 470454"/>
              <a:gd name="connsiteX6" fmla="*/ 5718676 w 7388086"/>
              <a:gd name="connsiteY6" fmla="*/ 470454 h 470454"/>
              <a:gd name="connsiteX7" fmla="*/ 0 w 7388086"/>
              <a:gd name="connsiteY7" fmla="*/ 470454 h 47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8086" h="470454">
                <a:moveTo>
                  <a:pt x="0" y="0"/>
                </a:moveTo>
                <a:lnTo>
                  <a:pt x="7388086" y="0"/>
                </a:lnTo>
                <a:lnTo>
                  <a:pt x="7388086" y="470454"/>
                </a:lnTo>
                <a:lnTo>
                  <a:pt x="5960165" y="470454"/>
                </a:lnTo>
                <a:lnTo>
                  <a:pt x="5960165" y="346581"/>
                </a:lnTo>
                <a:lnTo>
                  <a:pt x="5718676" y="346581"/>
                </a:lnTo>
                <a:lnTo>
                  <a:pt x="5718676" y="470454"/>
                </a:lnTo>
                <a:lnTo>
                  <a:pt x="0" y="470454"/>
                </a:lnTo>
                <a:close/>
              </a:path>
            </a:pathLst>
          </a:custGeom>
        </p:spPr>
      </p:pic>
      <p:pic>
        <p:nvPicPr>
          <p:cNvPr id="4" name="图片 3">
            <a:extLst>
              <a:ext uri="{FF2B5EF4-FFF2-40B4-BE49-F238E27FC236}">
                <a16:creationId xmlns:a16="http://schemas.microsoft.com/office/drawing/2014/main" id="{5BE91901-20F8-45FA-828C-F49D55D177F5}"/>
              </a:ext>
            </a:extLst>
          </p:cNvPr>
          <p:cNvPicPr>
            <a:picLocks noChangeAspect="1"/>
          </p:cNvPicPr>
          <p:nvPr/>
        </p:nvPicPr>
        <p:blipFill rotWithShape="1">
          <a:blip r:embed="rId13">
            <a:extLst>
              <a:ext uri="{28A0092B-C50C-407E-A947-70E740481C1C}">
                <a14:useLocalDpi xmlns:a14="http://schemas.microsoft.com/office/drawing/2010/main" val="0"/>
              </a:ext>
            </a:extLst>
          </a:blip>
          <a:srcRect t="85416"/>
          <a:stretch/>
        </p:blipFill>
        <p:spPr>
          <a:xfrm>
            <a:off x="2322444" y="0"/>
            <a:ext cx="7388086" cy="1251258"/>
          </a:xfrm>
          <a:prstGeom prst="rect">
            <a:avLst/>
          </a:prstGeom>
        </p:spPr>
      </p:pic>
      <p:pic>
        <p:nvPicPr>
          <p:cNvPr id="7" name="图片 6">
            <a:extLst>
              <a:ext uri="{FF2B5EF4-FFF2-40B4-BE49-F238E27FC236}">
                <a16:creationId xmlns:a16="http://schemas.microsoft.com/office/drawing/2014/main" id="{CD0A4B87-A323-4F9E-98DE-D17F6512BF3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82887" y="0"/>
            <a:ext cx="4118113" cy="6949316"/>
          </a:xfrm>
          <a:prstGeom prst="rect">
            <a:avLst/>
          </a:prstGeom>
        </p:spPr>
      </p:pic>
      <p:sp>
        <p:nvSpPr>
          <p:cNvPr id="66" name="任意多边形: 形状 65">
            <a:extLst>
              <a:ext uri="{FF2B5EF4-FFF2-40B4-BE49-F238E27FC236}">
                <a16:creationId xmlns:a16="http://schemas.microsoft.com/office/drawing/2014/main" id="{C5E42ACD-6FF3-4304-989C-CF6B059B27ED}"/>
              </a:ext>
            </a:extLst>
          </p:cNvPr>
          <p:cNvSpPr/>
          <p:nvPr/>
        </p:nvSpPr>
        <p:spPr>
          <a:xfrm>
            <a:off x="607463" y="1757992"/>
            <a:ext cx="11374866" cy="4181597"/>
          </a:xfrm>
          <a:custGeom>
            <a:avLst/>
            <a:gdLst>
              <a:gd name="connsiteX0" fmla="*/ 1301138 w 10027920"/>
              <a:gd name="connsiteY0" fmla="*/ 479969 h 4747260"/>
              <a:gd name="connsiteX1" fmla="*/ 1301138 w 10027920"/>
              <a:gd name="connsiteY1" fmla="*/ 4280782 h 4747260"/>
              <a:gd name="connsiteX2" fmla="*/ 3088147 w 10027920"/>
              <a:gd name="connsiteY2" fmla="*/ 4280782 h 4747260"/>
              <a:gd name="connsiteX3" fmla="*/ 3088147 w 10027920"/>
              <a:gd name="connsiteY3" fmla="*/ 479969 h 4747260"/>
              <a:gd name="connsiteX4" fmla="*/ 0 w 10027920"/>
              <a:gd name="connsiteY4" fmla="*/ 0 h 4747260"/>
              <a:gd name="connsiteX5" fmla="*/ 10027920 w 10027920"/>
              <a:gd name="connsiteY5" fmla="*/ 0 h 4747260"/>
              <a:gd name="connsiteX6" fmla="*/ 10027920 w 10027920"/>
              <a:gd name="connsiteY6" fmla="*/ 4747260 h 4747260"/>
              <a:gd name="connsiteX7" fmla="*/ 0 w 10027920"/>
              <a:gd name="connsiteY7" fmla="*/ 4747260 h 4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27920" h="4747260">
                <a:moveTo>
                  <a:pt x="1301138" y="479969"/>
                </a:moveTo>
                <a:lnTo>
                  <a:pt x="1301138" y="4280782"/>
                </a:lnTo>
                <a:lnTo>
                  <a:pt x="3088147" y="4280782"/>
                </a:lnTo>
                <a:lnTo>
                  <a:pt x="3088147" y="479969"/>
                </a:lnTo>
                <a:close/>
                <a:moveTo>
                  <a:pt x="0" y="0"/>
                </a:moveTo>
                <a:lnTo>
                  <a:pt x="10027920" y="0"/>
                </a:lnTo>
                <a:lnTo>
                  <a:pt x="10027920" y="4747260"/>
                </a:lnTo>
                <a:lnTo>
                  <a:pt x="0" y="4747260"/>
                </a:lnTo>
                <a:close/>
              </a:path>
            </a:pathLst>
          </a:cu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1219170" eaLnBrk="1" fontAlgn="auto" hangingPunct="1">
              <a:spcBef>
                <a:spcPts val="0"/>
              </a:spcBef>
              <a:spcAft>
                <a:spcPts val="0"/>
              </a:spcAft>
              <a:defRPr/>
            </a:pPr>
            <a:endParaRPr lang="zh-CN" altLang="en-US" sz="2400" dirty="0">
              <a:solidFill>
                <a:srgbClr val="FFFFFF"/>
              </a:solidFill>
            </a:endParaRPr>
          </a:p>
        </p:txBody>
      </p:sp>
      <p:pic>
        <p:nvPicPr>
          <p:cNvPr id="67" name="图片 66">
            <a:extLst>
              <a:ext uri="{FF2B5EF4-FFF2-40B4-BE49-F238E27FC236}">
                <a16:creationId xmlns:a16="http://schemas.microsoft.com/office/drawing/2014/main" id="{A1B6BA37-E029-42D5-96B4-CF46E437214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7534" y="973834"/>
            <a:ext cx="3594009" cy="4889601"/>
          </a:xfrm>
          <a:prstGeom prst="rect">
            <a:avLst/>
          </a:prstGeom>
        </p:spPr>
      </p:pic>
      <p:sp>
        <p:nvSpPr>
          <p:cNvPr id="37" name="PA_库_文本框 21">
            <a:extLst>
              <a:ext uri="{FF2B5EF4-FFF2-40B4-BE49-F238E27FC236}">
                <a16:creationId xmlns:a16="http://schemas.microsoft.com/office/drawing/2014/main" id="{9AF30691-86F9-46D8-B4A7-001631EBF072}"/>
              </a:ext>
            </a:extLst>
          </p:cNvPr>
          <p:cNvSpPr txBox="1"/>
          <p:nvPr>
            <p:custDataLst>
              <p:tags r:id="rId1"/>
            </p:custDataLst>
          </p:nvPr>
        </p:nvSpPr>
        <p:spPr>
          <a:xfrm rot="16200000">
            <a:off x="5634335" y="-959290"/>
            <a:ext cx="923330" cy="3866250"/>
          </a:xfrm>
          <a:prstGeom prst="rect">
            <a:avLst/>
          </a:prstGeom>
          <a:noFill/>
        </p:spPr>
        <p:txBody>
          <a:bodyPr vert="eaVert" wrap="square" rtlCol="0">
            <a:spAutoFit/>
          </a:bodyPr>
          <a:lstStyle/>
          <a:p>
            <a:pPr algn="ctr"/>
            <a:r>
              <a:rPr lang="en-US" altLang="zh-CN" sz="48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effectLst>
                  <a:innerShdw blurRad="63500" dist="50800" dir="13500000">
                    <a:prstClr val="black">
                      <a:alpha val="50000"/>
                    </a:prstClr>
                  </a:innerShdw>
                </a:effectLst>
                <a:latin typeface="Colonna MT Std" panose="04030504000000020006" pitchFamily="82" charset="0"/>
              </a:rPr>
              <a:t>CONTENTS</a:t>
            </a:r>
          </a:p>
        </p:txBody>
      </p:sp>
      <p:grpSp>
        <p:nvGrpSpPr>
          <p:cNvPr id="5" name="组合 4">
            <a:extLst>
              <a:ext uri="{FF2B5EF4-FFF2-40B4-BE49-F238E27FC236}">
                <a16:creationId xmlns:a16="http://schemas.microsoft.com/office/drawing/2014/main" id="{224E12E8-9EDF-4668-BFC4-5FCF1478E609}"/>
              </a:ext>
            </a:extLst>
          </p:cNvPr>
          <p:cNvGrpSpPr/>
          <p:nvPr/>
        </p:nvGrpSpPr>
        <p:grpSpPr>
          <a:xfrm>
            <a:off x="4610021" y="2455573"/>
            <a:ext cx="638494" cy="636611"/>
            <a:chOff x="3481104" y="2111643"/>
            <a:chExt cx="638494" cy="636611"/>
          </a:xfrm>
        </p:grpSpPr>
        <p:sp>
          <p:nvSpPr>
            <p:cNvPr id="11" name="PA_库_椭圆 15"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D3011938-2BFD-46ED-B58B-C7AD413847B6}"/>
                </a:ext>
              </a:extLst>
            </p:cNvPr>
            <p:cNvSpPr/>
            <p:nvPr>
              <p:custDataLst>
                <p:tags r:id="rId9"/>
              </p:custDataLst>
            </p:nvPr>
          </p:nvSpPr>
          <p:spPr>
            <a:xfrm>
              <a:off x="3481104" y="2111643"/>
              <a:ext cx="638494" cy="636611"/>
            </a:xfrm>
            <a:prstGeom prst="ellipse">
              <a:avLst/>
            </a:prstGeom>
            <a:solidFill>
              <a:srgbClr val="B7D2C8"/>
            </a:solidFill>
            <a:ln w="12700" cap="flat" cmpd="sng" algn="ctr">
              <a:noFill/>
              <a:prstDash val="solid"/>
              <a:miter lim="800000"/>
            </a:ln>
            <a:effectLst/>
          </p:spPr>
          <p:txBody>
            <a:bodyPr anchor="ctr"/>
            <a:lstStyle/>
            <a:p>
              <a:pPr algn="ctr" defTabSz="1219076" eaLnBrk="1" fontAlgn="auto" hangingPunct="1">
                <a:spcBef>
                  <a:spcPts val="0"/>
                </a:spcBef>
                <a:spcAft>
                  <a:spcPts val="0"/>
                </a:spcAft>
                <a:defRPr/>
              </a:pPr>
              <a:endParaRPr lang="en-US" sz="2400" kern="0">
                <a:solidFill>
                  <a:srgbClr val="FFFFFF"/>
                </a:solidFill>
                <a:latin typeface="方正清刻本悦宋简体" panose="02000000000000000000" pitchFamily="2" charset="-122"/>
                <a:ea typeface="方正清刻本悦宋简体" panose="02000000000000000000" pitchFamily="2" charset="-122"/>
              </a:endParaRPr>
            </a:p>
          </p:txBody>
        </p:sp>
        <p:sp>
          <p:nvSpPr>
            <p:cNvPr id="12" name="PA_库_文本框 7"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0C1D9C17-3C81-4FA1-A509-C4BDE6A7CCFA}"/>
                </a:ext>
              </a:extLst>
            </p:cNvPr>
            <p:cNvSpPr txBox="1"/>
            <p:nvPr>
              <p:custDataLst>
                <p:tags r:id="rId10"/>
              </p:custDataLst>
            </p:nvPr>
          </p:nvSpPr>
          <p:spPr>
            <a:xfrm>
              <a:off x="3694934" y="2173173"/>
              <a:ext cx="405096" cy="523220"/>
            </a:xfrm>
            <a:prstGeom prst="rect">
              <a:avLst/>
            </a:prstGeom>
            <a:noFill/>
          </p:spPr>
          <p:txBody>
            <a:bodyPr wrap="square" lIns="0" rIns="0">
              <a:spAutoFit/>
            </a:bodyPr>
            <a:lstStyle/>
            <a:p>
              <a:pPr defTabSz="1219076" eaLnBrk="1" fontAlgn="auto" hangingPunct="1">
                <a:spcBef>
                  <a:spcPts val="0"/>
                </a:spcBef>
                <a:spcAft>
                  <a:spcPts val="0"/>
                </a:spcAft>
                <a:defRPr/>
              </a:pPr>
              <a:r>
                <a:rPr lang="en-US" altLang="zh-CN" sz="2800" b="1" dirty="0">
                  <a:solidFill>
                    <a:schemeClr val="bg1"/>
                  </a:solidFill>
                  <a:latin typeface="方正清刻本悦宋简体" panose="02000000000000000000" pitchFamily="2" charset="-122"/>
                  <a:ea typeface="方正清刻本悦宋简体" panose="02000000000000000000" pitchFamily="2" charset="-122"/>
                  <a:cs typeface="Open Sans" charset="0"/>
                </a:rPr>
                <a:t>1</a:t>
              </a:r>
              <a:endParaRPr lang="en-US" sz="2800" b="1" dirty="0">
                <a:solidFill>
                  <a:schemeClr val="bg1"/>
                </a:solidFill>
                <a:latin typeface="方正清刻本悦宋简体" panose="02000000000000000000" pitchFamily="2" charset="-122"/>
                <a:ea typeface="方正清刻本悦宋简体" panose="02000000000000000000" pitchFamily="2" charset="-122"/>
                <a:cs typeface="Open Sans" charset="0"/>
              </a:endParaRPr>
            </a:p>
          </p:txBody>
        </p:sp>
      </p:grpSp>
      <p:grpSp>
        <p:nvGrpSpPr>
          <p:cNvPr id="38" name="组合 37">
            <a:extLst>
              <a:ext uri="{FF2B5EF4-FFF2-40B4-BE49-F238E27FC236}">
                <a16:creationId xmlns:a16="http://schemas.microsoft.com/office/drawing/2014/main" id="{D8B017CD-4DEA-4B68-80F8-58B7E8147DF1}"/>
              </a:ext>
            </a:extLst>
          </p:cNvPr>
          <p:cNvGrpSpPr/>
          <p:nvPr/>
        </p:nvGrpSpPr>
        <p:grpSpPr>
          <a:xfrm>
            <a:off x="4632962" y="3282357"/>
            <a:ext cx="746943" cy="2257894"/>
            <a:chOff x="2750010" y="3108642"/>
            <a:chExt cx="746943" cy="2257894"/>
          </a:xfrm>
        </p:grpSpPr>
        <p:grpSp>
          <p:nvGrpSpPr>
            <p:cNvPr id="20" name="组合 19">
              <a:extLst>
                <a:ext uri="{FF2B5EF4-FFF2-40B4-BE49-F238E27FC236}">
                  <a16:creationId xmlns:a16="http://schemas.microsoft.com/office/drawing/2014/main" id="{1000E0CE-0D83-4A75-A556-928142763545}"/>
                </a:ext>
              </a:extLst>
            </p:cNvPr>
            <p:cNvGrpSpPr/>
            <p:nvPr/>
          </p:nvGrpSpPr>
          <p:grpSpPr>
            <a:xfrm>
              <a:off x="2750010" y="3680510"/>
              <a:ext cx="746943" cy="1686026"/>
              <a:chOff x="5331303" y="2084419"/>
              <a:chExt cx="746943" cy="2736518"/>
            </a:xfrm>
          </p:grpSpPr>
          <p:sp>
            <p:nvSpPr>
              <p:cNvPr id="21" name="文本框 20">
                <a:extLst>
                  <a:ext uri="{FF2B5EF4-FFF2-40B4-BE49-F238E27FC236}">
                    <a16:creationId xmlns:a16="http://schemas.microsoft.com/office/drawing/2014/main" id="{4D476189-4562-4C42-9359-830C9BDF455A}"/>
                  </a:ext>
                </a:extLst>
              </p:cNvPr>
              <p:cNvSpPr txBox="1"/>
              <p:nvPr/>
            </p:nvSpPr>
            <p:spPr>
              <a:xfrm>
                <a:off x="5331303" y="2084419"/>
                <a:ext cx="615553" cy="2736518"/>
              </a:xfrm>
              <a:prstGeom prst="rect">
                <a:avLst/>
              </a:prstGeom>
              <a:noFill/>
              <a:effectLst/>
            </p:spPr>
            <p:txBody>
              <a:bodyPr vert="eaVert" wrap="square" rtlCol="0">
                <a:spAutoFit/>
              </a:bodyPr>
              <a:lstStyle/>
              <a:p>
                <a:pPr lvl="0">
                  <a:defRPr/>
                </a:pPr>
                <a:r>
                  <a:rPr kumimoji="1" lang="zh-CN" altLang="en-US" sz="2800" spc="3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cs typeface="yuweij Medium" charset="0"/>
                  </a:rPr>
                  <a:t>引言</a:t>
                </a:r>
              </a:p>
            </p:txBody>
          </p:sp>
          <p:sp>
            <p:nvSpPr>
              <p:cNvPr id="22" name="文本框 21">
                <a:extLst>
                  <a:ext uri="{FF2B5EF4-FFF2-40B4-BE49-F238E27FC236}">
                    <a16:creationId xmlns:a16="http://schemas.microsoft.com/office/drawing/2014/main" id="{D2B67D72-7308-4C6E-AF8A-266A04862B81}"/>
                  </a:ext>
                </a:extLst>
              </p:cNvPr>
              <p:cNvSpPr txBox="1"/>
              <p:nvPr/>
            </p:nvSpPr>
            <p:spPr>
              <a:xfrm>
                <a:off x="5739692" y="2108267"/>
                <a:ext cx="338554" cy="167508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i="0" u="none" strike="noStrike" kern="1200" cap="none" spc="300" normalizeH="0" baseline="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rPr>
                  <a:t>PART 01</a:t>
                </a:r>
              </a:p>
            </p:txBody>
          </p:sp>
        </p:grpSp>
        <p:cxnSp>
          <p:nvCxnSpPr>
            <p:cNvPr id="3" name="直接连接符 2">
              <a:extLst>
                <a:ext uri="{FF2B5EF4-FFF2-40B4-BE49-F238E27FC236}">
                  <a16:creationId xmlns:a16="http://schemas.microsoft.com/office/drawing/2014/main" id="{7B8EE964-93BB-4BE8-9FFC-0AC470062727}"/>
                </a:ext>
              </a:extLst>
            </p:cNvPr>
            <p:cNvCxnSpPr/>
            <p:nvPr/>
          </p:nvCxnSpPr>
          <p:spPr>
            <a:xfrm flipH="1">
              <a:off x="2836910" y="3108642"/>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B5ACB5B-68E6-40A0-BDBD-8B063AD3A198}"/>
                </a:ext>
              </a:extLst>
            </p:cNvPr>
            <p:cNvCxnSpPr/>
            <p:nvPr/>
          </p:nvCxnSpPr>
          <p:spPr>
            <a:xfrm flipH="1">
              <a:off x="2869478" y="4952190"/>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CB3C3A91-E3AC-4B28-BE97-1A2DF4A2F883}"/>
              </a:ext>
            </a:extLst>
          </p:cNvPr>
          <p:cNvGrpSpPr/>
          <p:nvPr/>
        </p:nvGrpSpPr>
        <p:grpSpPr>
          <a:xfrm>
            <a:off x="5975649" y="2455573"/>
            <a:ext cx="638494" cy="636611"/>
            <a:chOff x="3481104" y="2111643"/>
            <a:chExt cx="638494" cy="636611"/>
          </a:xfrm>
        </p:grpSpPr>
        <p:sp>
          <p:nvSpPr>
            <p:cNvPr id="40" name="PA_库_椭圆 15"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234F023D-E0B1-4CD6-AEB9-55BCE4B204FF}"/>
                </a:ext>
              </a:extLst>
            </p:cNvPr>
            <p:cNvSpPr/>
            <p:nvPr>
              <p:custDataLst>
                <p:tags r:id="rId7"/>
              </p:custDataLst>
            </p:nvPr>
          </p:nvSpPr>
          <p:spPr>
            <a:xfrm>
              <a:off x="3481104" y="2111643"/>
              <a:ext cx="638494" cy="636611"/>
            </a:xfrm>
            <a:prstGeom prst="ellipse">
              <a:avLst/>
            </a:prstGeom>
            <a:solidFill>
              <a:srgbClr val="B7D2C8"/>
            </a:solidFill>
            <a:ln w="12700" cap="flat" cmpd="sng" algn="ctr">
              <a:noFill/>
              <a:prstDash val="solid"/>
              <a:miter lim="800000"/>
            </a:ln>
            <a:effectLst/>
          </p:spPr>
          <p:txBody>
            <a:bodyPr anchor="ctr"/>
            <a:lstStyle/>
            <a:p>
              <a:pPr algn="ctr" defTabSz="1219076" eaLnBrk="1" fontAlgn="auto" hangingPunct="1">
                <a:spcBef>
                  <a:spcPts val="0"/>
                </a:spcBef>
                <a:spcAft>
                  <a:spcPts val="0"/>
                </a:spcAft>
                <a:defRPr/>
              </a:pPr>
              <a:endParaRPr lang="en-US" sz="2400" kern="0">
                <a:solidFill>
                  <a:srgbClr val="FFFFFF"/>
                </a:solidFill>
                <a:latin typeface="方正清刻本悦宋简体" panose="02000000000000000000" pitchFamily="2" charset="-122"/>
                <a:ea typeface="方正清刻本悦宋简体" panose="02000000000000000000" pitchFamily="2" charset="-122"/>
              </a:endParaRPr>
            </a:p>
          </p:txBody>
        </p:sp>
        <p:sp>
          <p:nvSpPr>
            <p:cNvPr id="41" name="PA_库_文本框 7"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19EE42C8-C6D8-4F58-BDC8-184AB7FCF371}"/>
                </a:ext>
              </a:extLst>
            </p:cNvPr>
            <p:cNvSpPr txBox="1"/>
            <p:nvPr>
              <p:custDataLst>
                <p:tags r:id="rId8"/>
              </p:custDataLst>
            </p:nvPr>
          </p:nvSpPr>
          <p:spPr>
            <a:xfrm>
              <a:off x="3696848" y="2173173"/>
              <a:ext cx="405096" cy="523220"/>
            </a:xfrm>
            <a:prstGeom prst="rect">
              <a:avLst/>
            </a:prstGeom>
            <a:noFill/>
          </p:spPr>
          <p:txBody>
            <a:bodyPr wrap="square" lIns="0" rIns="0">
              <a:spAutoFit/>
            </a:bodyPr>
            <a:lstStyle/>
            <a:p>
              <a:pPr defTabSz="1219076" eaLnBrk="1" fontAlgn="auto" hangingPunct="1">
                <a:spcBef>
                  <a:spcPts val="0"/>
                </a:spcBef>
                <a:spcAft>
                  <a:spcPts val="0"/>
                </a:spcAft>
                <a:defRPr/>
              </a:pPr>
              <a:r>
                <a:rPr lang="en-US" altLang="zh-CN" sz="2800" b="1" dirty="0">
                  <a:solidFill>
                    <a:schemeClr val="bg1"/>
                  </a:solidFill>
                  <a:latin typeface="方正清刻本悦宋简体" panose="02000000000000000000" pitchFamily="2" charset="-122"/>
                  <a:ea typeface="方正清刻本悦宋简体" panose="02000000000000000000" pitchFamily="2" charset="-122"/>
                  <a:cs typeface="Open Sans" charset="0"/>
                </a:rPr>
                <a:t>2</a:t>
              </a:r>
              <a:endParaRPr lang="en-US" sz="2800" b="1" dirty="0">
                <a:solidFill>
                  <a:schemeClr val="bg1"/>
                </a:solidFill>
                <a:latin typeface="方正清刻本悦宋简体" panose="02000000000000000000" pitchFamily="2" charset="-122"/>
                <a:ea typeface="方正清刻本悦宋简体" panose="02000000000000000000" pitchFamily="2" charset="-122"/>
                <a:cs typeface="Open Sans" charset="0"/>
              </a:endParaRPr>
            </a:p>
          </p:txBody>
        </p:sp>
      </p:grpSp>
      <p:grpSp>
        <p:nvGrpSpPr>
          <p:cNvPr id="42" name="组合 41">
            <a:extLst>
              <a:ext uri="{FF2B5EF4-FFF2-40B4-BE49-F238E27FC236}">
                <a16:creationId xmlns:a16="http://schemas.microsoft.com/office/drawing/2014/main" id="{478F20D1-55B3-429F-8E24-9106F02D3816}"/>
              </a:ext>
            </a:extLst>
          </p:cNvPr>
          <p:cNvGrpSpPr/>
          <p:nvPr/>
        </p:nvGrpSpPr>
        <p:grpSpPr>
          <a:xfrm>
            <a:off x="5967635" y="3243677"/>
            <a:ext cx="799668" cy="2202224"/>
            <a:chOff x="2713931" y="3099577"/>
            <a:chExt cx="799668" cy="2202224"/>
          </a:xfrm>
        </p:grpSpPr>
        <p:grpSp>
          <p:nvGrpSpPr>
            <p:cNvPr id="43" name="组合 42">
              <a:extLst>
                <a:ext uri="{FF2B5EF4-FFF2-40B4-BE49-F238E27FC236}">
                  <a16:creationId xmlns:a16="http://schemas.microsoft.com/office/drawing/2014/main" id="{EC1023D6-E334-4A4D-B492-2B9A9B3199AF}"/>
                </a:ext>
              </a:extLst>
            </p:cNvPr>
            <p:cNvGrpSpPr/>
            <p:nvPr/>
          </p:nvGrpSpPr>
          <p:grpSpPr>
            <a:xfrm>
              <a:off x="2713931" y="3533460"/>
              <a:ext cx="799668" cy="1686026"/>
              <a:chOff x="5295224" y="1845748"/>
              <a:chExt cx="799668" cy="2736518"/>
            </a:xfrm>
          </p:grpSpPr>
          <p:sp>
            <p:nvSpPr>
              <p:cNvPr id="46" name="文本框 45">
                <a:extLst>
                  <a:ext uri="{FF2B5EF4-FFF2-40B4-BE49-F238E27FC236}">
                    <a16:creationId xmlns:a16="http://schemas.microsoft.com/office/drawing/2014/main" id="{EE845445-5101-45E5-A1E2-0C616FC2DEF8}"/>
                  </a:ext>
                </a:extLst>
              </p:cNvPr>
              <p:cNvSpPr txBox="1"/>
              <p:nvPr/>
            </p:nvSpPr>
            <p:spPr>
              <a:xfrm>
                <a:off x="5295224" y="1845748"/>
                <a:ext cx="615553" cy="2736518"/>
              </a:xfrm>
              <a:prstGeom prst="rect">
                <a:avLst/>
              </a:prstGeom>
              <a:noFill/>
              <a:effectLst/>
            </p:spPr>
            <p:txBody>
              <a:bodyPr vert="eaVert" wrap="square" rtlCol="0">
                <a:spAutoFit/>
              </a:bodyPr>
              <a:lstStyle/>
              <a:p>
                <a:pPr lvl="0">
                  <a:defRPr/>
                </a:pPr>
                <a:r>
                  <a:rPr kumimoji="1" lang="zh-CN" altLang="en-US" sz="2800" spc="3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cs typeface="yuweij Medium" charset="0"/>
                  </a:rPr>
                  <a:t>决策树</a:t>
                </a:r>
              </a:p>
            </p:txBody>
          </p:sp>
          <p:sp>
            <p:nvSpPr>
              <p:cNvPr id="47" name="文本框 46">
                <a:extLst>
                  <a:ext uri="{FF2B5EF4-FFF2-40B4-BE49-F238E27FC236}">
                    <a16:creationId xmlns:a16="http://schemas.microsoft.com/office/drawing/2014/main" id="{6EC7F724-F32A-4B6C-9796-89007F0F6E13}"/>
                  </a:ext>
                </a:extLst>
              </p:cNvPr>
              <p:cNvSpPr txBox="1"/>
              <p:nvPr/>
            </p:nvSpPr>
            <p:spPr>
              <a:xfrm>
                <a:off x="5756338" y="2057710"/>
                <a:ext cx="338554" cy="167508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i="0" u="none" strike="noStrike" kern="1200" cap="none" spc="300" normalizeH="0" baseline="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rPr>
                  <a:t>PART 02</a:t>
                </a:r>
              </a:p>
            </p:txBody>
          </p:sp>
        </p:grpSp>
        <p:cxnSp>
          <p:nvCxnSpPr>
            <p:cNvPr id="44" name="直接连接符 43">
              <a:extLst>
                <a:ext uri="{FF2B5EF4-FFF2-40B4-BE49-F238E27FC236}">
                  <a16:creationId xmlns:a16="http://schemas.microsoft.com/office/drawing/2014/main" id="{81606F6B-3887-4B26-856C-E667B5E3D0D8}"/>
                </a:ext>
              </a:extLst>
            </p:cNvPr>
            <p:cNvCxnSpPr/>
            <p:nvPr/>
          </p:nvCxnSpPr>
          <p:spPr>
            <a:xfrm flipH="1">
              <a:off x="2869478" y="3099577"/>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E71F94D-433C-4AA9-B502-298921CB2A3E}"/>
                </a:ext>
              </a:extLst>
            </p:cNvPr>
            <p:cNvCxnSpPr/>
            <p:nvPr/>
          </p:nvCxnSpPr>
          <p:spPr>
            <a:xfrm flipH="1">
              <a:off x="2869478" y="4952190"/>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CF89581A-F964-4C92-B43E-243999B059B3}"/>
              </a:ext>
            </a:extLst>
          </p:cNvPr>
          <p:cNvGrpSpPr/>
          <p:nvPr/>
        </p:nvGrpSpPr>
        <p:grpSpPr>
          <a:xfrm>
            <a:off x="7339884" y="2471814"/>
            <a:ext cx="638494" cy="636611"/>
            <a:chOff x="3474603" y="2127884"/>
            <a:chExt cx="638494" cy="636611"/>
          </a:xfrm>
        </p:grpSpPr>
        <p:sp>
          <p:nvSpPr>
            <p:cNvPr id="49" name="PA_库_椭圆 15"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752B50B9-09D1-432A-8E7A-394F821D6CFD}"/>
                </a:ext>
              </a:extLst>
            </p:cNvPr>
            <p:cNvSpPr/>
            <p:nvPr>
              <p:custDataLst>
                <p:tags r:id="rId5"/>
              </p:custDataLst>
            </p:nvPr>
          </p:nvSpPr>
          <p:spPr>
            <a:xfrm>
              <a:off x="3474603" y="2127884"/>
              <a:ext cx="638494" cy="636611"/>
            </a:xfrm>
            <a:prstGeom prst="ellipse">
              <a:avLst/>
            </a:prstGeom>
            <a:solidFill>
              <a:srgbClr val="B7D2C8"/>
            </a:solidFill>
            <a:ln w="12700" cap="flat" cmpd="sng" algn="ctr">
              <a:noFill/>
              <a:prstDash val="solid"/>
              <a:miter lim="800000"/>
            </a:ln>
            <a:effectLst/>
          </p:spPr>
          <p:txBody>
            <a:bodyPr anchor="ctr"/>
            <a:lstStyle/>
            <a:p>
              <a:pPr algn="ctr" defTabSz="1219076" eaLnBrk="1" fontAlgn="auto" hangingPunct="1">
                <a:spcBef>
                  <a:spcPts val="0"/>
                </a:spcBef>
                <a:spcAft>
                  <a:spcPts val="0"/>
                </a:spcAft>
                <a:defRPr/>
              </a:pPr>
              <a:endParaRPr lang="en-US" sz="2400" kern="0" dirty="0">
                <a:solidFill>
                  <a:srgbClr val="FFFFFF"/>
                </a:solidFill>
                <a:latin typeface="方正清刻本悦宋简体" panose="02000000000000000000" pitchFamily="2" charset="-122"/>
                <a:ea typeface="方正清刻本悦宋简体" panose="02000000000000000000" pitchFamily="2" charset="-122"/>
              </a:endParaRPr>
            </a:p>
          </p:txBody>
        </p:sp>
        <p:sp>
          <p:nvSpPr>
            <p:cNvPr id="50" name="PA_库_文本框 7"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678EE45B-18A2-40B4-AE88-3D51A2CC9F86}"/>
                </a:ext>
              </a:extLst>
            </p:cNvPr>
            <p:cNvSpPr txBox="1"/>
            <p:nvPr>
              <p:custDataLst>
                <p:tags r:id="rId6"/>
              </p:custDataLst>
            </p:nvPr>
          </p:nvSpPr>
          <p:spPr>
            <a:xfrm>
              <a:off x="3686986" y="2180176"/>
              <a:ext cx="405096" cy="523220"/>
            </a:xfrm>
            <a:prstGeom prst="rect">
              <a:avLst/>
            </a:prstGeom>
            <a:noFill/>
          </p:spPr>
          <p:txBody>
            <a:bodyPr wrap="square" lIns="0" rIns="0">
              <a:spAutoFit/>
            </a:bodyPr>
            <a:lstStyle/>
            <a:p>
              <a:pPr defTabSz="1219076" eaLnBrk="1" fontAlgn="auto" hangingPunct="1">
                <a:spcBef>
                  <a:spcPts val="0"/>
                </a:spcBef>
                <a:spcAft>
                  <a:spcPts val="0"/>
                </a:spcAft>
                <a:defRPr/>
              </a:pPr>
              <a:r>
                <a:rPr lang="en-US" altLang="zh-CN" sz="2800" b="1" dirty="0">
                  <a:solidFill>
                    <a:schemeClr val="bg1"/>
                  </a:solidFill>
                  <a:latin typeface="方正清刻本悦宋简体" panose="02000000000000000000" pitchFamily="2" charset="-122"/>
                  <a:ea typeface="方正清刻本悦宋简体" panose="02000000000000000000" pitchFamily="2" charset="-122"/>
                  <a:cs typeface="Open Sans" charset="0"/>
                </a:rPr>
                <a:t>3</a:t>
              </a:r>
              <a:endParaRPr lang="en-US" sz="2800" b="1" dirty="0">
                <a:solidFill>
                  <a:schemeClr val="bg1"/>
                </a:solidFill>
                <a:latin typeface="方正清刻本悦宋简体" panose="02000000000000000000" pitchFamily="2" charset="-122"/>
                <a:ea typeface="方正清刻本悦宋简体" panose="02000000000000000000" pitchFamily="2" charset="-122"/>
                <a:cs typeface="Open Sans" charset="0"/>
              </a:endParaRPr>
            </a:p>
          </p:txBody>
        </p:sp>
      </p:grpSp>
      <p:grpSp>
        <p:nvGrpSpPr>
          <p:cNvPr id="51" name="组合 50">
            <a:extLst>
              <a:ext uri="{FF2B5EF4-FFF2-40B4-BE49-F238E27FC236}">
                <a16:creationId xmlns:a16="http://schemas.microsoft.com/office/drawing/2014/main" id="{840EF47F-F2F7-40B7-B1D4-335DDBF6DEFB}"/>
              </a:ext>
            </a:extLst>
          </p:cNvPr>
          <p:cNvGrpSpPr/>
          <p:nvPr/>
        </p:nvGrpSpPr>
        <p:grpSpPr>
          <a:xfrm>
            <a:off x="7368580" y="3261546"/>
            <a:ext cx="760856" cy="2194614"/>
            <a:chOff x="2778672" y="3124155"/>
            <a:chExt cx="760856" cy="2194614"/>
          </a:xfrm>
        </p:grpSpPr>
        <p:grpSp>
          <p:nvGrpSpPr>
            <p:cNvPr id="52" name="组合 51">
              <a:extLst>
                <a:ext uri="{FF2B5EF4-FFF2-40B4-BE49-F238E27FC236}">
                  <a16:creationId xmlns:a16="http://schemas.microsoft.com/office/drawing/2014/main" id="{8FDD0164-6FBA-4B85-89B7-C5FCEE2A15AD}"/>
                </a:ext>
              </a:extLst>
            </p:cNvPr>
            <p:cNvGrpSpPr/>
            <p:nvPr/>
          </p:nvGrpSpPr>
          <p:grpSpPr>
            <a:xfrm>
              <a:off x="2778672" y="3424937"/>
              <a:ext cx="760856" cy="1686026"/>
              <a:chOff x="5359965" y="1669609"/>
              <a:chExt cx="760856" cy="2736518"/>
            </a:xfrm>
          </p:grpSpPr>
          <p:sp>
            <p:nvSpPr>
              <p:cNvPr id="55" name="文本框 54">
                <a:extLst>
                  <a:ext uri="{FF2B5EF4-FFF2-40B4-BE49-F238E27FC236}">
                    <a16:creationId xmlns:a16="http://schemas.microsoft.com/office/drawing/2014/main" id="{6B691E19-4B65-42F8-984F-882D84F611D6}"/>
                  </a:ext>
                </a:extLst>
              </p:cNvPr>
              <p:cNvSpPr txBox="1"/>
              <p:nvPr/>
            </p:nvSpPr>
            <p:spPr>
              <a:xfrm>
                <a:off x="5359965" y="1669609"/>
                <a:ext cx="615553" cy="2736518"/>
              </a:xfrm>
              <a:prstGeom prst="rect">
                <a:avLst/>
              </a:prstGeom>
              <a:noFill/>
              <a:effectLst/>
            </p:spPr>
            <p:txBody>
              <a:bodyPr vert="eaVert" wrap="square" rtlCol="0">
                <a:spAutoFit/>
              </a:bodyPr>
              <a:lstStyle/>
              <a:p>
                <a:pPr lvl="0">
                  <a:defRPr/>
                </a:pPr>
                <a:r>
                  <a:rPr kumimoji="1" lang="zh-CN" altLang="en-US" sz="2800" spc="3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cs typeface="yuweij Medium" charset="0"/>
                  </a:rPr>
                  <a:t>随机森林</a:t>
                </a:r>
              </a:p>
            </p:txBody>
          </p:sp>
          <p:sp>
            <p:nvSpPr>
              <p:cNvPr id="56" name="文本框 55">
                <a:extLst>
                  <a:ext uri="{FF2B5EF4-FFF2-40B4-BE49-F238E27FC236}">
                    <a16:creationId xmlns:a16="http://schemas.microsoft.com/office/drawing/2014/main" id="{F112BF73-8142-4D2E-A908-13D7C6E5AB13}"/>
                  </a:ext>
                </a:extLst>
              </p:cNvPr>
              <p:cNvSpPr txBox="1"/>
              <p:nvPr/>
            </p:nvSpPr>
            <p:spPr>
              <a:xfrm>
                <a:off x="5782267" y="2124875"/>
                <a:ext cx="338554" cy="167508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i="0" u="none" strike="noStrike" kern="1200" cap="none" spc="300" normalizeH="0" baseline="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rPr>
                  <a:t>PART 03</a:t>
                </a:r>
              </a:p>
            </p:txBody>
          </p:sp>
        </p:grpSp>
        <p:cxnSp>
          <p:nvCxnSpPr>
            <p:cNvPr id="53" name="直接连接符 52">
              <a:extLst>
                <a:ext uri="{FF2B5EF4-FFF2-40B4-BE49-F238E27FC236}">
                  <a16:creationId xmlns:a16="http://schemas.microsoft.com/office/drawing/2014/main" id="{95A27609-5287-423E-B3D3-71F6D20D3B66}"/>
                </a:ext>
              </a:extLst>
            </p:cNvPr>
            <p:cNvCxnSpPr/>
            <p:nvPr/>
          </p:nvCxnSpPr>
          <p:spPr>
            <a:xfrm flipH="1">
              <a:off x="2895816" y="3124155"/>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A5F2682-5C65-4B34-9F06-578CC7AAB71E}"/>
                </a:ext>
              </a:extLst>
            </p:cNvPr>
            <p:cNvCxnSpPr/>
            <p:nvPr/>
          </p:nvCxnSpPr>
          <p:spPr>
            <a:xfrm flipH="1">
              <a:off x="2864202" y="4969158"/>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7A859473-43BB-4D7E-BCCC-524B6CE8873A}"/>
              </a:ext>
            </a:extLst>
          </p:cNvPr>
          <p:cNvGrpSpPr/>
          <p:nvPr/>
        </p:nvGrpSpPr>
        <p:grpSpPr>
          <a:xfrm>
            <a:off x="8758056" y="2450622"/>
            <a:ext cx="638494" cy="636611"/>
            <a:chOff x="3481104" y="2111643"/>
            <a:chExt cx="638494" cy="636611"/>
          </a:xfrm>
        </p:grpSpPr>
        <p:sp>
          <p:nvSpPr>
            <p:cNvPr id="58" name="PA_库_椭圆 15"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A689D6A2-82F6-4560-B6FF-5281602202A2}"/>
                </a:ext>
              </a:extLst>
            </p:cNvPr>
            <p:cNvSpPr/>
            <p:nvPr>
              <p:custDataLst>
                <p:tags r:id="rId3"/>
              </p:custDataLst>
            </p:nvPr>
          </p:nvSpPr>
          <p:spPr>
            <a:xfrm>
              <a:off x="3481104" y="2111643"/>
              <a:ext cx="638494" cy="636611"/>
            </a:xfrm>
            <a:prstGeom prst="ellipse">
              <a:avLst/>
            </a:prstGeom>
            <a:solidFill>
              <a:srgbClr val="B7D2C8"/>
            </a:solidFill>
            <a:ln w="12700" cap="flat" cmpd="sng" algn="ctr">
              <a:noFill/>
              <a:prstDash val="solid"/>
              <a:miter lim="800000"/>
            </a:ln>
            <a:effectLst/>
          </p:spPr>
          <p:txBody>
            <a:bodyPr anchor="ctr"/>
            <a:lstStyle/>
            <a:p>
              <a:pPr algn="ctr" defTabSz="1219076" eaLnBrk="1" fontAlgn="auto" hangingPunct="1">
                <a:spcBef>
                  <a:spcPts val="0"/>
                </a:spcBef>
                <a:spcAft>
                  <a:spcPts val="0"/>
                </a:spcAft>
                <a:defRPr/>
              </a:pPr>
              <a:endParaRPr lang="en-US" sz="2400" kern="0">
                <a:solidFill>
                  <a:srgbClr val="FFFFFF"/>
                </a:solidFill>
                <a:latin typeface="方正清刻本悦宋简体" panose="02000000000000000000" pitchFamily="2" charset="-122"/>
                <a:ea typeface="方正清刻本悦宋简体" panose="02000000000000000000" pitchFamily="2" charset="-122"/>
              </a:endParaRPr>
            </a:p>
          </p:txBody>
        </p:sp>
        <p:sp>
          <p:nvSpPr>
            <p:cNvPr id="59" name="PA_库_文本框 7"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1704F745-0688-4ABB-8C17-A9286D55A704}"/>
                </a:ext>
              </a:extLst>
            </p:cNvPr>
            <p:cNvSpPr txBox="1"/>
            <p:nvPr>
              <p:custDataLst>
                <p:tags r:id="rId4"/>
              </p:custDataLst>
            </p:nvPr>
          </p:nvSpPr>
          <p:spPr>
            <a:xfrm>
              <a:off x="3699815" y="2168338"/>
              <a:ext cx="405096" cy="523220"/>
            </a:xfrm>
            <a:prstGeom prst="rect">
              <a:avLst/>
            </a:prstGeom>
            <a:noFill/>
          </p:spPr>
          <p:txBody>
            <a:bodyPr wrap="square" lIns="0" rIns="0">
              <a:spAutoFit/>
            </a:bodyPr>
            <a:lstStyle/>
            <a:p>
              <a:pPr defTabSz="1219076" eaLnBrk="1" fontAlgn="auto" hangingPunct="1">
                <a:spcBef>
                  <a:spcPts val="0"/>
                </a:spcBef>
                <a:spcAft>
                  <a:spcPts val="0"/>
                </a:spcAft>
                <a:defRPr/>
              </a:pPr>
              <a:r>
                <a:rPr lang="en-US" altLang="zh-CN" sz="2800" b="1" dirty="0">
                  <a:solidFill>
                    <a:schemeClr val="bg1"/>
                  </a:solidFill>
                  <a:latin typeface="方正清刻本悦宋简体" panose="02000000000000000000" pitchFamily="2" charset="-122"/>
                  <a:ea typeface="方正清刻本悦宋简体" panose="02000000000000000000" pitchFamily="2" charset="-122"/>
                  <a:cs typeface="Open Sans" charset="0"/>
                </a:rPr>
                <a:t>4</a:t>
              </a:r>
              <a:endParaRPr lang="en-US" sz="2800" b="1" dirty="0">
                <a:solidFill>
                  <a:schemeClr val="bg1"/>
                </a:solidFill>
                <a:latin typeface="方正清刻本悦宋简体" panose="02000000000000000000" pitchFamily="2" charset="-122"/>
                <a:ea typeface="方正清刻本悦宋简体" panose="02000000000000000000" pitchFamily="2" charset="-122"/>
                <a:cs typeface="Open Sans" charset="0"/>
              </a:endParaRPr>
            </a:p>
          </p:txBody>
        </p:sp>
      </p:grpSp>
      <p:grpSp>
        <p:nvGrpSpPr>
          <p:cNvPr id="60" name="组合 59">
            <a:extLst>
              <a:ext uri="{FF2B5EF4-FFF2-40B4-BE49-F238E27FC236}">
                <a16:creationId xmlns:a16="http://schemas.microsoft.com/office/drawing/2014/main" id="{EF813273-0CDA-4A3C-BC6E-DDA2D6B8275D}"/>
              </a:ext>
            </a:extLst>
          </p:cNvPr>
          <p:cNvGrpSpPr/>
          <p:nvPr/>
        </p:nvGrpSpPr>
        <p:grpSpPr>
          <a:xfrm>
            <a:off x="8674051" y="3260861"/>
            <a:ext cx="806504" cy="2279390"/>
            <a:chOff x="2715311" y="3099577"/>
            <a:chExt cx="806504" cy="2279390"/>
          </a:xfrm>
        </p:grpSpPr>
        <p:grpSp>
          <p:nvGrpSpPr>
            <p:cNvPr id="61" name="组合 60">
              <a:extLst>
                <a:ext uri="{FF2B5EF4-FFF2-40B4-BE49-F238E27FC236}">
                  <a16:creationId xmlns:a16="http://schemas.microsoft.com/office/drawing/2014/main" id="{9CA98E2B-06A3-42B0-B6A8-DF6FBDD9BD8F}"/>
                </a:ext>
              </a:extLst>
            </p:cNvPr>
            <p:cNvGrpSpPr/>
            <p:nvPr/>
          </p:nvGrpSpPr>
          <p:grpSpPr>
            <a:xfrm>
              <a:off x="2715311" y="3692941"/>
              <a:ext cx="806504" cy="1686026"/>
              <a:chOff x="5296604" y="2104595"/>
              <a:chExt cx="806504" cy="2736518"/>
            </a:xfrm>
          </p:grpSpPr>
          <p:sp>
            <p:nvSpPr>
              <p:cNvPr id="64" name="文本框 63">
                <a:extLst>
                  <a:ext uri="{FF2B5EF4-FFF2-40B4-BE49-F238E27FC236}">
                    <a16:creationId xmlns:a16="http://schemas.microsoft.com/office/drawing/2014/main" id="{B17AF87F-BB66-4D6D-83D5-D493F2A7489B}"/>
                  </a:ext>
                </a:extLst>
              </p:cNvPr>
              <p:cNvSpPr txBox="1"/>
              <p:nvPr/>
            </p:nvSpPr>
            <p:spPr>
              <a:xfrm>
                <a:off x="5296604" y="2104595"/>
                <a:ext cx="615553" cy="2736518"/>
              </a:xfrm>
              <a:prstGeom prst="rect">
                <a:avLst/>
              </a:prstGeom>
              <a:noFill/>
              <a:effectLst/>
            </p:spPr>
            <p:txBody>
              <a:bodyPr vert="eaVert" wrap="square" rtlCol="0">
                <a:spAutoFit/>
              </a:bodyPr>
              <a:lstStyle/>
              <a:p>
                <a:pPr lvl="0">
                  <a:defRPr/>
                </a:pPr>
                <a:r>
                  <a:rPr kumimoji="1" lang="zh-CN" altLang="en-US" sz="2800" spc="3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cs typeface="yuweij Medium" charset="0"/>
                  </a:rPr>
                  <a:t>应用</a:t>
                </a:r>
              </a:p>
            </p:txBody>
          </p:sp>
          <p:sp>
            <p:nvSpPr>
              <p:cNvPr id="65" name="文本框 64">
                <a:extLst>
                  <a:ext uri="{FF2B5EF4-FFF2-40B4-BE49-F238E27FC236}">
                    <a16:creationId xmlns:a16="http://schemas.microsoft.com/office/drawing/2014/main" id="{B9DD3D5B-4238-41FD-B4B2-4D128CC3AF58}"/>
                  </a:ext>
                </a:extLst>
              </p:cNvPr>
              <p:cNvSpPr txBox="1"/>
              <p:nvPr/>
            </p:nvSpPr>
            <p:spPr>
              <a:xfrm>
                <a:off x="5764554" y="2207228"/>
                <a:ext cx="338554" cy="167508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i="0" u="none" strike="noStrike" kern="1200" cap="none" spc="300" normalizeH="0" baseline="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rPr>
                  <a:t>PART 04</a:t>
                </a:r>
              </a:p>
            </p:txBody>
          </p:sp>
        </p:grpSp>
        <p:cxnSp>
          <p:nvCxnSpPr>
            <p:cNvPr id="62" name="直接连接符 61">
              <a:extLst>
                <a:ext uri="{FF2B5EF4-FFF2-40B4-BE49-F238E27FC236}">
                  <a16:creationId xmlns:a16="http://schemas.microsoft.com/office/drawing/2014/main" id="{A658B5AD-57B1-48FB-9515-4EB5D3C1BA65}"/>
                </a:ext>
              </a:extLst>
            </p:cNvPr>
            <p:cNvCxnSpPr/>
            <p:nvPr/>
          </p:nvCxnSpPr>
          <p:spPr>
            <a:xfrm flipH="1">
              <a:off x="2869478" y="3099577"/>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C6D0A74-4264-4473-B99C-F9D6C2791269}"/>
                </a:ext>
              </a:extLst>
            </p:cNvPr>
            <p:cNvCxnSpPr/>
            <p:nvPr/>
          </p:nvCxnSpPr>
          <p:spPr>
            <a:xfrm flipH="1">
              <a:off x="2869478" y="4952190"/>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8" name="文本框 67">
            <a:extLst>
              <a:ext uri="{FF2B5EF4-FFF2-40B4-BE49-F238E27FC236}">
                <a16:creationId xmlns:a16="http://schemas.microsoft.com/office/drawing/2014/main" id="{F5AAF31D-63BE-41DB-81ED-810F9B967CB1}"/>
              </a:ext>
            </a:extLst>
          </p:cNvPr>
          <p:cNvSpPr txBox="1"/>
          <p:nvPr/>
        </p:nvSpPr>
        <p:spPr>
          <a:xfrm>
            <a:off x="3057862" y="3021350"/>
            <a:ext cx="1178149" cy="1323439"/>
          </a:xfrm>
          <a:prstGeom prst="rect">
            <a:avLst/>
          </a:prstGeom>
          <a:noFill/>
        </p:spPr>
        <p:txBody>
          <a:bodyPr wrap="square" rtlCol="0">
            <a:spAutoFit/>
          </a:bodyPr>
          <a:lstStyle/>
          <a:p>
            <a:pPr algn="ctr"/>
            <a:r>
              <a:rPr lang="zh-CN" altLang="en-US" sz="4000" b="1" spc="600" dirty="0">
                <a:solidFill>
                  <a:srgbClr val="B7D2C8"/>
                </a:solidFill>
                <a:latin typeface="方正清刻本悦宋简体" panose="02000000000000000000" pitchFamily="2" charset="-122"/>
                <a:ea typeface="方正清刻本悦宋简体" panose="02000000000000000000" pitchFamily="2" charset="-122"/>
                <a:cs typeface="Arial" panose="020B0604020202020204" pitchFamily="34" charset="0"/>
              </a:rPr>
              <a:t>目</a:t>
            </a:r>
            <a:endParaRPr lang="en-US" altLang="zh-CN" sz="4000" b="1" spc="600" dirty="0">
              <a:solidFill>
                <a:srgbClr val="B7D2C8"/>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lgn="ctr"/>
            <a:r>
              <a:rPr lang="zh-CN" altLang="en-US" sz="4000" b="1" spc="600" dirty="0">
                <a:solidFill>
                  <a:srgbClr val="B7D2C8"/>
                </a:solidFill>
                <a:latin typeface="方正清刻本悦宋简体" panose="02000000000000000000" pitchFamily="2" charset="-122"/>
                <a:ea typeface="方正清刻本悦宋简体" panose="02000000000000000000" pitchFamily="2" charset="-122"/>
                <a:cs typeface="Arial" panose="020B0604020202020204" pitchFamily="34" charset="0"/>
              </a:rPr>
              <a:t>录</a:t>
            </a:r>
          </a:p>
        </p:txBody>
      </p:sp>
      <p:sp>
        <p:nvSpPr>
          <p:cNvPr id="2" name="PA_库_椭圆 15"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4D0759ED-8FC6-9B8C-E778-C9D6A47CDE11}"/>
              </a:ext>
            </a:extLst>
          </p:cNvPr>
          <p:cNvSpPr/>
          <p:nvPr>
            <p:custDataLst>
              <p:tags r:id="rId2"/>
            </p:custDataLst>
          </p:nvPr>
        </p:nvSpPr>
        <p:spPr>
          <a:xfrm>
            <a:off x="9960976" y="2460407"/>
            <a:ext cx="638494" cy="636611"/>
          </a:xfrm>
          <a:prstGeom prst="ellipse">
            <a:avLst/>
          </a:prstGeom>
          <a:solidFill>
            <a:srgbClr val="B7D2C8"/>
          </a:solidFill>
          <a:ln w="12700" cap="flat" cmpd="sng" algn="ctr">
            <a:noFill/>
            <a:prstDash val="solid"/>
            <a:miter lim="800000"/>
          </a:ln>
          <a:effectLst/>
        </p:spPr>
        <p:txBody>
          <a:bodyPr anchor="ctr"/>
          <a:lstStyle/>
          <a:p>
            <a:pPr algn="ctr" defTabSz="1219076" eaLnBrk="1" fontAlgn="auto" hangingPunct="1">
              <a:spcBef>
                <a:spcPts val="0"/>
              </a:spcBef>
              <a:spcAft>
                <a:spcPts val="0"/>
              </a:spcAft>
              <a:defRPr/>
            </a:pPr>
            <a:r>
              <a:rPr lang="en-US" sz="2400" b="1" kern="0" dirty="0">
                <a:solidFill>
                  <a:srgbClr val="FFFFFF"/>
                </a:solidFill>
                <a:latin typeface="方正清刻本悦宋简体" panose="02000000000000000000" pitchFamily="2" charset="-122"/>
                <a:ea typeface="方正清刻本悦宋简体" panose="02000000000000000000" pitchFamily="2" charset="-122"/>
              </a:rPr>
              <a:t>5</a:t>
            </a:r>
          </a:p>
        </p:txBody>
      </p:sp>
      <p:grpSp>
        <p:nvGrpSpPr>
          <p:cNvPr id="6" name="组合 5">
            <a:extLst>
              <a:ext uri="{FF2B5EF4-FFF2-40B4-BE49-F238E27FC236}">
                <a16:creationId xmlns:a16="http://schemas.microsoft.com/office/drawing/2014/main" id="{06AE55A8-B73B-20DA-612E-E3BF130E71B2}"/>
              </a:ext>
            </a:extLst>
          </p:cNvPr>
          <p:cNvGrpSpPr/>
          <p:nvPr/>
        </p:nvGrpSpPr>
        <p:grpSpPr>
          <a:xfrm>
            <a:off x="9873381" y="3273292"/>
            <a:ext cx="784830" cy="2361601"/>
            <a:chOff x="2739637" y="3099577"/>
            <a:chExt cx="784830" cy="2361601"/>
          </a:xfrm>
        </p:grpSpPr>
        <p:grpSp>
          <p:nvGrpSpPr>
            <p:cNvPr id="8" name="组合 7">
              <a:extLst>
                <a:ext uri="{FF2B5EF4-FFF2-40B4-BE49-F238E27FC236}">
                  <a16:creationId xmlns:a16="http://schemas.microsoft.com/office/drawing/2014/main" id="{D22789F0-F810-A4C1-0F07-073C5A03E3CA}"/>
                </a:ext>
              </a:extLst>
            </p:cNvPr>
            <p:cNvGrpSpPr/>
            <p:nvPr/>
          </p:nvGrpSpPr>
          <p:grpSpPr>
            <a:xfrm>
              <a:off x="2739637" y="3775152"/>
              <a:ext cx="784830" cy="1686026"/>
              <a:chOff x="5320930" y="2238028"/>
              <a:chExt cx="784830" cy="2736518"/>
            </a:xfrm>
          </p:grpSpPr>
          <p:sp>
            <p:nvSpPr>
              <p:cNvPr id="13" name="文本框 12">
                <a:extLst>
                  <a:ext uri="{FF2B5EF4-FFF2-40B4-BE49-F238E27FC236}">
                    <a16:creationId xmlns:a16="http://schemas.microsoft.com/office/drawing/2014/main" id="{C3E375AE-42D2-9C4C-AC73-40999A5447AE}"/>
                  </a:ext>
                </a:extLst>
              </p:cNvPr>
              <p:cNvSpPr txBox="1"/>
              <p:nvPr/>
            </p:nvSpPr>
            <p:spPr>
              <a:xfrm>
                <a:off x="5320930" y="2238028"/>
                <a:ext cx="615553" cy="2736518"/>
              </a:xfrm>
              <a:prstGeom prst="rect">
                <a:avLst/>
              </a:prstGeom>
              <a:noFill/>
              <a:effectLst/>
            </p:spPr>
            <p:txBody>
              <a:bodyPr vert="eaVert" wrap="square" rtlCol="0">
                <a:spAutoFit/>
              </a:bodyPr>
              <a:lstStyle/>
              <a:p>
                <a:pPr lvl="0">
                  <a:defRPr/>
                </a:pPr>
                <a:r>
                  <a:rPr kumimoji="1" lang="zh-CN" altLang="en-US" sz="2800" spc="3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cs typeface="yuweij Medium" charset="0"/>
                  </a:rPr>
                  <a:t>作业</a:t>
                </a:r>
              </a:p>
            </p:txBody>
          </p:sp>
          <p:sp>
            <p:nvSpPr>
              <p:cNvPr id="14" name="文本框 13">
                <a:extLst>
                  <a:ext uri="{FF2B5EF4-FFF2-40B4-BE49-F238E27FC236}">
                    <a16:creationId xmlns:a16="http://schemas.microsoft.com/office/drawing/2014/main" id="{8C58620A-F357-EB63-5BEA-1F2B98D47088}"/>
                  </a:ext>
                </a:extLst>
              </p:cNvPr>
              <p:cNvSpPr txBox="1"/>
              <p:nvPr/>
            </p:nvSpPr>
            <p:spPr>
              <a:xfrm>
                <a:off x="5767206" y="2269910"/>
                <a:ext cx="338554" cy="167508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i="0" u="none" strike="noStrike" kern="1200" cap="none" spc="300" normalizeH="0" baseline="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rPr>
                  <a:t>PART 05</a:t>
                </a:r>
              </a:p>
            </p:txBody>
          </p:sp>
        </p:grpSp>
        <p:cxnSp>
          <p:nvCxnSpPr>
            <p:cNvPr id="9" name="直接连接符 8">
              <a:extLst>
                <a:ext uri="{FF2B5EF4-FFF2-40B4-BE49-F238E27FC236}">
                  <a16:creationId xmlns:a16="http://schemas.microsoft.com/office/drawing/2014/main" id="{8AE5F263-E45F-7D12-9756-74A794480EC3}"/>
                </a:ext>
              </a:extLst>
            </p:cNvPr>
            <p:cNvCxnSpPr/>
            <p:nvPr/>
          </p:nvCxnSpPr>
          <p:spPr>
            <a:xfrm flipH="1">
              <a:off x="2869478" y="3099577"/>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D82A1F2-5ACC-098C-5910-3607A19AAF17}"/>
                </a:ext>
              </a:extLst>
            </p:cNvPr>
            <p:cNvCxnSpPr/>
            <p:nvPr/>
          </p:nvCxnSpPr>
          <p:spPr>
            <a:xfrm flipH="1">
              <a:off x="2869478" y="4952190"/>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5748533"/>
      </p:ext>
    </p:extLst>
  </p:cSld>
  <p:clrMapOvr>
    <a:masterClrMapping/>
  </p:clrMapOvr>
  <mc:AlternateContent xmlns:mc="http://schemas.openxmlformats.org/markup-compatibility/2006" xmlns:p14="http://schemas.microsoft.com/office/powerpoint/2010/main">
    <mc:Choice Requires="p14">
      <p:transition spd="slow" p14:dur="2000" advTm="0">
        <p:push dir="u"/>
      </p:transition>
    </mc:Choice>
    <mc:Fallback xmlns="">
      <p:transition spd="slow"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anim calcmode="lin" valueType="num">
                                      <p:cBhvr>
                                        <p:cTn id="13" dur="1000" fill="hold"/>
                                        <p:tgtEl>
                                          <p:spTgt spid="66"/>
                                        </p:tgtEl>
                                        <p:attrNameLst>
                                          <p:attrName>ppt_x</p:attrName>
                                        </p:attrNameLst>
                                      </p:cBhvr>
                                      <p:tavLst>
                                        <p:tav tm="0">
                                          <p:val>
                                            <p:strVal val="#ppt_x"/>
                                          </p:val>
                                        </p:tav>
                                        <p:tav tm="100000">
                                          <p:val>
                                            <p:strVal val="#ppt_x"/>
                                          </p:val>
                                        </p:tav>
                                      </p:tavLst>
                                    </p:anim>
                                    <p:anim calcmode="lin" valueType="num">
                                      <p:cBhvr>
                                        <p:cTn id="1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anim calcmode="lin" valueType="num">
                                      <p:cBhvr>
                                        <p:cTn id="20" dur="1000" fill="hold"/>
                                        <p:tgtEl>
                                          <p:spTgt spid="68"/>
                                        </p:tgtEl>
                                        <p:attrNameLst>
                                          <p:attrName>ppt_x</p:attrName>
                                        </p:attrNameLst>
                                      </p:cBhvr>
                                      <p:tavLst>
                                        <p:tav tm="0">
                                          <p:val>
                                            <p:strVal val="#ppt_x"/>
                                          </p:val>
                                        </p:tav>
                                        <p:tav tm="100000">
                                          <p:val>
                                            <p:strVal val="#ppt_x"/>
                                          </p:val>
                                        </p:tav>
                                      </p:tavLst>
                                    </p:anim>
                                    <p:anim calcmode="lin" valueType="num">
                                      <p:cBhvr>
                                        <p:cTn id="21"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barn(inVertical)">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down)">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barn(inVertical)">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down)">
                                      <p:cBhvr>
                                        <p:cTn id="51" dur="50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barn(inVertical)">
                                      <p:cBhvr>
                                        <p:cTn id="56" dur="500"/>
                                        <p:tgtEl>
                                          <p:spTgt spid="5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wipe(down)">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barn(inVertical)">
                                      <p:cBhvr>
                                        <p:cTn id="66" dur="500"/>
                                        <p:tgtEl>
                                          <p:spTgt spid="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down)">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368084" y="685029"/>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14:m>
                  <m:oMathPara xmlns:m="http://schemas.openxmlformats.org/officeDocument/2006/math">
                    <m:oMathParaPr>
                      <m:jc m:val="centerGroup"/>
                    </m:oMathParaPr>
                    <m:oMath xmlns:m="http://schemas.openxmlformats.org/officeDocument/2006/math">
                      <m:r>
                        <m:rPr>
                          <m:nor/>
                        </m:rPr>
                        <a:rPr lang="zh-CN" altLang="en-US" sz="2400" dirty="0" smtClean="0"/>
                        <m:t>假设当前样本集合</m:t>
                      </m:r>
                      <m:r>
                        <m:rPr>
                          <m:nor/>
                        </m:rPr>
                        <a:rPr lang="en-US" altLang="zh-CN" sz="2400" dirty="0" smtClean="0"/>
                        <m:t>D</m:t>
                      </m:r>
                      <m:r>
                        <m:rPr>
                          <m:nor/>
                        </m:rPr>
                        <a:rPr lang="zh-CN" altLang="en-US" sz="2400" dirty="0" smtClean="0"/>
                        <m:t>中第</m:t>
                      </m:r>
                      <m:r>
                        <m:rPr>
                          <m:nor/>
                        </m:rPr>
                        <a:rPr lang="en-US" altLang="zh-CN" sz="2400" dirty="0" smtClean="0"/>
                        <m:t>k</m:t>
                      </m:r>
                      <m:r>
                        <m:rPr>
                          <m:nor/>
                        </m:rPr>
                        <a:rPr lang="zh-CN" altLang="en-US" sz="2400" dirty="0" smtClean="0"/>
                        <m:t>类样本所占比例为</m:t>
                      </m:r>
                      <m:sSub>
                        <m:sSubPr>
                          <m:ctrlPr>
                            <a:rPr lang="zh-CN" altLang="en-US" sz="2400" i="1" smtClean="0">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𝑘</m:t>
                          </m:r>
                        </m:sub>
                      </m:sSub>
                    </m:oMath>
                  </m:oMathPara>
                </a14:m>
                <a:endParaRPr lang="zh-CN" altLang="en-US" sz="2400" dirty="0"/>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368084" y="685029"/>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52274" y="174773"/>
            <a:ext cx="6096000" cy="584775"/>
          </a:xfrm>
          <a:prstGeom prst="rect">
            <a:avLst/>
          </a:prstGeom>
          <a:noFill/>
        </p:spPr>
        <p:txBody>
          <a:bodyPr wrap="square">
            <a:spAutoFit/>
          </a:bodyPr>
          <a:lstStyle/>
          <a:p>
            <a:pPr algn="ctr"/>
            <a:r>
              <a:rPr lang="en-US" altLang="zh-CN" sz="3200" dirty="0">
                <a:solidFill>
                  <a:srgbClr val="000000"/>
                </a:solidFill>
                <a:latin typeface="华文仿宋" panose="02010600040101010101" pitchFamily="2" charset="-122"/>
                <a:ea typeface="华文仿宋" panose="02010600040101010101" pitchFamily="2" charset="-122"/>
              </a:rPr>
              <a:t>CART</a:t>
            </a:r>
            <a:r>
              <a:rPr lang="zh-CN" altLang="en-US" sz="3200" dirty="0">
                <a:solidFill>
                  <a:srgbClr val="000000"/>
                </a:solidFill>
                <a:latin typeface="华文仿宋" panose="02010600040101010101" pitchFamily="2" charset="-122"/>
                <a:ea typeface="华文仿宋" panose="02010600040101010101" pitchFamily="2" charset="-122"/>
              </a:rPr>
              <a:t>决策树</a:t>
            </a:r>
          </a:p>
        </p:txBody>
      </p:sp>
      <p:sp>
        <p:nvSpPr>
          <p:cNvPr id="3" name="文本框 2">
            <a:extLst>
              <a:ext uri="{FF2B5EF4-FFF2-40B4-BE49-F238E27FC236}">
                <a16:creationId xmlns:a16="http://schemas.microsoft.com/office/drawing/2014/main" id="{40E6E311-EDE5-39A9-D8D2-FCFD3DF5DC0A}"/>
              </a:ext>
            </a:extLst>
          </p:cNvPr>
          <p:cNvSpPr txBox="1"/>
          <p:nvPr/>
        </p:nvSpPr>
        <p:spPr>
          <a:xfrm>
            <a:off x="1029810" y="1129798"/>
            <a:ext cx="10209320" cy="830997"/>
          </a:xfrm>
          <a:prstGeom prst="rect">
            <a:avLst/>
          </a:prstGeom>
          <a:noFill/>
        </p:spPr>
        <p:txBody>
          <a:bodyPr wrap="square" rtlCol="0">
            <a:spAutoFit/>
          </a:bodyPr>
          <a:lstStyle/>
          <a:p>
            <a:pPr algn="just"/>
            <a:r>
              <a:rPr lang="en-US" altLang="zh-CN" sz="2400" dirty="0">
                <a:latin typeface="仿宋" panose="02010609060101010101" pitchFamily="49" charset="-122"/>
                <a:ea typeface="仿宋" panose="02010609060101010101" pitchFamily="49" charset="-122"/>
              </a:rPr>
              <a:t>  CART</a:t>
            </a:r>
            <a:r>
              <a:rPr lang="zh-CN" altLang="en-US" sz="2400" dirty="0">
                <a:latin typeface="仿宋" panose="02010609060101010101" pitchFamily="49" charset="-122"/>
                <a:ea typeface="仿宋" panose="02010609060101010101" pitchFamily="49" charset="-122"/>
              </a:rPr>
              <a:t>决策树使用“</a:t>
            </a:r>
            <a:r>
              <a:rPr lang="zh-CN" altLang="en-US" sz="2400" dirty="0">
                <a:solidFill>
                  <a:srgbClr val="FF0000"/>
                </a:solidFill>
                <a:latin typeface="仿宋" panose="02010609060101010101" pitchFamily="49" charset="-122"/>
                <a:ea typeface="仿宋" panose="02010609060101010101" pitchFamily="49" charset="-122"/>
              </a:rPr>
              <a:t>基尼指数</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(Gini index)</a:t>
            </a:r>
            <a:r>
              <a:rPr lang="zh-CN" altLang="en-US" sz="2400" dirty="0">
                <a:latin typeface="仿宋" panose="02010609060101010101" pitchFamily="49" charset="-122"/>
                <a:ea typeface="仿宋" panose="02010609060101010101" pitchFamily="49" charset="-122"/>
              </a:rPr>
              <a:t>来选择划分属性。 </a:t>
            </a:r>
            <a:r>
              <a:rPr lang="en-US" altLang="zh-CN" sz="2400" dirty="0">
                <a:latin typeface="仿宋" panose="02010609060101010101" pitchFamily="49" charset="-122"/>
                <a:ea typeface="仿宋" panose="02010609060101010101" pitchFamily="49" charset="-122"/>
              </a:rPr>
              <a:t>CART</a:t>
            </a:r>
            <a:r>
              <a:rPr lang="zh-CN" altLang="en-US" sz="2400" dirty="0">
                <a:latin typeface="仿宋" panose="02010609060101010101" pitchFamily="49" charset="-122"/>
                <a:ea typeface="仿宋" panose="02010609060101010101" pitchFamily="49" charset="-122"/>
              </a:rPr>
              <a:t>决策树的生成就是递归地生成</a:t>
            </a:r>
            <a:r>
              <a:rPr lang="zh-CN" altLang="en-US" sz="2400" dirty="0">
                <a:solidFill>
                  <a:srgbClr val="FF0000"/>
                </a:solidFill>
                <a:latin typeface="仿宋" panose="02010609060101010101" pitchFamily="49" charset="-122"/>
                <a:ea typeface="仿宋" panose="02010609060101010101" pitchFamily="49" charset="-122"/>
              </a:rPr>
              <a:t>二叉决策树。</a:t>
            </a:r>
            <a:r>
              <a:rPr lang="zh-CN" altLang="en-US" sz="2400" dirty="0">
                <a:latin typeface="仿宋" panose="02010609060101010101" pitchFamily="49" charset="-122"/>
                <a:ea typeface="仿宋" panose="02010609060101010101" pitchFamily="49" charset="-122"/>
              </a:rPr>
              <a:t>数据集</a:t>
            </a:r>
            <a:r>
              <a:rPr lang="en-US" altLang="zh-CN" sz="2400" dirty="0">
                <a:latin typeface="仿宋" panose="02010609060101010101" pitchFamily="49" charset="-122"/>
                <a:ea typeface="仿宋" panose="02010609060101010101" pitchFamily="49" charset="-122"/>
              </a:rPr>
              <a:t>D</a:t>
            </a:r>
            <a:r>
              <a:rPr lang="zh-CN" altLang="en-US" sz="2400" dirty="0">
                <a:latin typeface="仿宋" panose="02010609060101010101" pitchFamily="49" charset="-122"/>
                <a:ea typeface="仿宋" panose="02010609060101010101" pitchFamily="49" charset="-122"/>
              </a:rPr>
              <a:t>的纯度可以用基尼值来度量：</a:t>
            </a:r>
          </a:p>
        </p:txBody>
      </p:sp>
      <p:sp>
        <p:nvSpPr>
          <p:cNvPr id="13" name="文本框 12">
            <a:extLst>
              <a:ext uri="{FF2B5EF4-FFF2-40B4-BE49-F238E27FC236}">
                <a16:creationId xmlns:a16="http://schemas.microsoft.com/office/drawing/2014/main" id="{FC2B2000-3087-6592-360A-E7BE93121DC0}"/>
              </a:ext>
            </a:extLst>
          </p:cNvPr>
          <p:cNvSpPr txBox="1"/>
          <p:nvPr/>
        </p:nvSpPr>
        <p:spPr>
          <a:xfrm>
            <a:off x="1029810" y="3186214"/>
            <a:ext cx="10209319"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  属性</a:t>
            </a:r>
            <a:r>
              <a:rPr lang="en-US" altLang="zh-CN" sz="2400" dirty="0">
                <a:latin typeface="仿宋" panose="02010609060101010101" pitchFamily="49" charset="-122"/>
                <a:ea typeface="仿宋" panose="02010609060101010101" pitchFamily="49" charset="-122"/>
              </a:rPr>
              <a:t>a</a:t>
            </a:r>
            <a:r>
              <a:rPr lang="zh-CN" altLang="en-US" sz="2400" dirty="0">
                <a:latin typeface="仿宋" panose="02010609060101010101" pitchFamily="49" charset="-122"/>
                <a:ea typeface="仿宋" panose="02010609060101010101" pitchFamily="49" charset="-122"/>
              </a:rPr>
              <a:t>的基尼指数定义为：</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C14AE803-43E8-AC7E-70EB-7683BA88BC1A}"/>
              </a:ext>
            </a:extLst>
          </p:cNvPr>
          <p:cNvPicPr>
            <a:picLocks noChangeAspect="1"/>
          </p:cNvPicPr>
          <p:nvPr/>
        </p:nvPicPr>
        <p:blipFill>
          <a:blip r:embed="rId5"/>
          <a:stretch>
            <a:fillRect/>
          </a:stretch>
        </p:blipFill>
        <p:spPr>
          <a:xfrm>
            <a:off x="4407301" y="2135824"/>
            <a:ext cx="3213144" cy="1103504"/>
          </a:xfrm>
          <a:prstGeom prst="rect">
            <a:avLst/>
          </a:prstGeom>
        </p:spPr>
      </p:pic>
      <p:pic>
        <p:nvPicPr>
          <p:cNvPr id="11" name="图片 10">
            <a:extLst>
              <a:ext uri="{FF2B5EF4-FFF2-40B4-BE49-F238E27FC236}">
                <a16:creationId xmlns:a16="http://schemas.microsoft.com/office/drawing/2014/main" id="{BB77BDF6-6BEC-C3E7-B725-36033578F985}"/>
              </a:ext>
            </a:extLst>
          </p:cNvPr>
          <p:cNvPicPr>
            <a:picLocks noChangeAspect="1"/>
          </p:cNvPicPr>
          <p:nvPr/>
        </p:nvPicPr>
        <p:blipFill>
          <a:blip r:embed="rId6"/>
          <a:stretch>
            <a:fillRect/>
          </a:stretch>
        </p:blipFill>
        <p:spPr>
          <a:xfrm>
            <a:off x="3168409" y="4045133"/>
            <a:ext cx="5690928" cy="1103504"/>
          </a:xfrm>
          <a:prstGeom prst="rect">
            <a:avLst/>
          </a:prstGeom>
        </p:spPr>
      </p:pic>
      <p:sp>
        <p:nvSpPr>
          <p:cNvPr id="15" name="文本框 14">
            <a:extLst>
              <a:ext uri="{FF2B5EF4-FFF2-40B4-BE49-F238E27FC236}">
                <a16:creationId xmlns:a16="http://schemas.microsoft.com/office/drawing/2014/main" id="{C9D09D81-FCCC-7A87-81B7-C6FF236DD2B6}"/>
              </a:ext>
            </a:extLst>
          </p:cNvPr>
          <p:cNvSpPr txBox="1"/>
          <p:nvPr/>
        </p:nvSpPr>
        <p:spPr>
          <a:xfrm>
            <a:off x="1029810" y="5341974"/>
            <a:ext cx="10209319" cy="830997"/>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  基尼指数</a:t>
            </a:r>
            <a:r>
              <a:rPr lang="zh-CN" altLang="en-US" sz="2400" dirty="0">
                <a:solidFill>
                  <a:srgbClr val="FF0000"/>
                </a:solidFill>
                <a:latin typeface="仿宋" panose="02010609060101010101" pitchFamily="49" charset="-122"/>
                <a:ea typeface="仿宋" panose="02010609060101010101" pitchFamily="49" charset="-122"/>
              </a:rPr>
              <a:t>越小</a:t>
            </a:r>
            <a:r>
              <a:rPr lang="zh-CN" altLang="en-US" sz="2400" dirty="0">
                <a:latin typeface="仿宋" panose="02010609060101010101" pitchFamily="49" charset="-122"/>
                <a:ea typeface="仿宋" panose="02010609060101010101" pitchFamily="49" charset="-122"/>
              </a:rPr>
              <a:t>，则数据集</a:t>
            </a:r>
            <a:r>
              <a:rPr lang="en-US" altLang="zh-CN" sz="2400" dirty="0">
                <a:latin typeface="仿宋" panose="02010609060101010101" pitchFamily="49" charset="-122"/>
                <a:ea typeface="仿宋" panose="02010609060101010101" pitchFamily="49" charset="-122"/>
              </a:rPr>
              <a:t>D</a:t>
            </a:r>
            <a:r>
              <a:rPr lang="zh-CN" altLang="en-US" sz="2400" dirty="0">
                <a:latin typeface="仿宋" panose="02010609060101010101" pitchFamily="49" charset="-122"/>
                <a:ea typeface="仿宋" panose="02010609060101010101" pitchFamily="49" charset="-122"/>
              </a:rPr>
              <a:t>的</a:t>
            </a:r>
            <a:r>
              <a:rPr lang="zh-CN" altLang="en-US" sz="2400" dirty="0">
                <a:solidFill>
                  <a:srgbClr val="FF0000"/>
                </a:solidFill>
                <a:latin typeface="仿宋" panose="02010609060101010101" pitchFamily="49" charset="-122"/>
                <a:ea typeface="仿宋" panose="02010609060101010101" pitchFamily="49" charset="-122"/>
              </a:rPr>
              <a:t>纯度越高</a:t>
            </a:r>
            <a:r>
              <a:rPr lang="zh-CN" altLang="en-US" sz="2400" dirty="0">
                <a:latin typeface="仿宋" panose="02010609060101010101" pitchFamily="49" charset="-122"/>
                <a:ea typeface="仿宋" panose="02010609060101010101" pitchFamily="49" charset="-122"/>
              </a:rPr>
              <a:t>。于是在属性集合中，选取那个划分后使得基尼指数最小的属性作为最优划分属性。</a:t>
            </a:r>
          </a:p>
        </p:txBody>
      </p:sp>
    </p:spTree>
    <p:extLst>
      <p:ext uri="{BB962C8B-B14F-4D97-AF65-F5344CB8AC3E}">
        <p14:creationId xmlns:p14="http://schemas.microsoft.com/office/powerpoint/2010/main" val="318816954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376990" y="754897"/>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14:m>
                  <m:oMathPara xmlns:m="http://schemas.openxmlformats.org/officeDocument/2006/math">
                    <m:oMathParaPr>
                      <m:jc m:val="centerGroup"/>
                    </m:oMathParaPr>
                    <m:oMath xmlns:m="http://schemas.openxmlformats.org/officeDocument/2006/math">
                      <m:r>
                        <m:rPr>
                          <m:nor/>
                        </m:rPr>
                        <a:rPr lang="zh-CN" altLang="en-US" sz="2400" dirty="0" smtClean="0"/>
                        <m:t>假设当前样本集合</m:t>
                      </m:r>
                      <m:r>
                        <m:rPr>
                          <m:nor/>
                        </m:rPr>
                        <a:rPr lang="en-US" altLang="zh-CN" sz="2400" dirty="0" smtClean="0"/>
                        <m:t>D</m:t>
                      </m:r>
                      <m:r>
                        <m:rPr>
                          <m:nor/>
                        </m:rPr>
                        <a:rPr lang="zh-CN" altLang="en-US" sz="2400" dirty="0" smtClean="0"/>
                        <m:t>中第</m:t>
                      </m:r>
                      <m:r>
                        <m:rPr>
                          <m:nor/>
                        </m:rPr>
                        <a:rPr lang="en-US" altLang="zh-CN" sz="2400" dirty="0" smtClean="0"/>
                        <m:t>k</m:t>
                      </m:r>
                      <m:r>
                        <m:rPr>
                          <m:nor/>
                        </m:rPr>
                        <a:rPr lang="zh-CN" altLang="en-US" sz="2400" dirty="0" smtClean="0"/>
                        <m:t>类样本所占比例为</m:t>
                      </m:r>
                      <m:sSub>
                        <m:sSubPr>
                          <m:ctrlPr>
                            <a:rPr lang="zh-CN" altLang="en-US" sz="2400" i="1" smtClean="0">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𝑘</m:t>
                          </m:r>
                        </m:sub>
                      </m:sSub>
                    </m:oMath>
                  </m:oMathPara>
                </a14:m>
                <a:endParaRPr lang="zh-CN" altLang="en-US" sz="2400" dirty="0"/>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376990" y="754897"/>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52274" y="174773"/>
            <a:ext cx="6096000" cy="584775"/>
          </a:xfrm>
          <a:prstGeom prst="rect">
            <a:avLst/>
          </a:prstGeom>
          <a:noFill/>
        </p:spPr>
        <p:txBody>
          <a:bodyPr wrap="square">
            <a:spAutoFit/>
          </a:bodyPr>
          <a:lstStyle/>
          <a:p>
            <a:pPr algn="ctr"/>
            <a:r>
              <a:rPr lang="en-US" altLang="zh-CN" sz="3200" dirty="0">
                <a:solidFill>
                  <a:srgbClr val="000000"/>
                </a:solidFill>
                <a:latin typeface="华文仿宋" panose="02010600040101010101" pitchFamily="2" charset="-122"/>
                <a:ea typeface="华文仿宋" panose="02010600040101010101" pitchFamily="2" charset="-122"/>
              </a:rPr>
              <a:t>CART</a:t>
            </a:r>
            <a:r>
              <a:rPr lang="zh-CN" altLang="en-US" sz="3200" dirty="0">
                <a:solidFill>
                  <a:srgbClr val="000000"/>
                </a:solidFill>
                <a:latin typeface="华文仿宋" panose="02010600040101010101" pitchFamily="2" charset="-122"/>
                <a:ea typeface="华文仿宋" panose="02010600040101010101" pitchFamily="2" charset="-122"/>
              </a:rPr>
              <a:t>决策树</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C9D09D81-FCCC-7A87-81B7-C6FF236DD2B6}"/>
              </a:ext>
            </a:extLst>
          </p:cNvPr>
          <p:cNvSpPr txBox="1"/>
          <p:nvPr/>
        </p:nvSpPr>
        <p:spPr>
          <a:xfrm>
            <a:off x="1095614" y="1163620"/>
            <a:ext cx="10209319"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  同样以色泽这一属性为例：</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A876D96-36F5-00C3-612E-3FA0531FA413}"/>
                  </a:ext>
                </a:extLst>
              </p:cNvPr>
              <p:cNvSpPr txBox="1"/>
              <p:nvPr/>
            </p:nvSpPr>
            <p:spPr>
              <a:xfrm>
                <a:off x="952222" y="1888505"/>
                <a:ext cx="402514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𝐺𝐼𝑁𝐼</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青绿</m:t>
                          </m:r>
                        </m:e>
                      </m:d>
                      <m:r>
                        <a:rPr lang="en-US" altLang="zh-CN" i="1" smtClean="0">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3</m:t>
                              </m:r>
                            </m:den>
                          </m:f>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3</m:t>
                              </m:r>
                            </m:den>
                          </m:f>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4</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2" name="文本框 1">
                <a:extLst>
                  <a:ext uri="{FF2B5EF4-FFF2-40B4-BE49-F238E27FC236}">
                    <a16:creationId xmlns:a16="http://schemas.microsoft.com/office/drawing/2014/main" id="{EA876D96-36F5-00C3-612E-3FA0531FA413}"/>
                  </a:ext>
                </a:extLst>
              </p:cNvPr>
              <p:cNvSpPr txBox="1">
                <a:spLocks noRot="1" noChangeAspect="1" noMove="1" noResize="1" noEditPoints="1" noAdjustHandles="1" noChangeArrowheads="1" noChangeShapeType="1" noTextEdit="1"/>
              </p:cNvSpPr>
              <p:nvPr/>
            </p:nvSpPr>
            <p:spPr>
              <a:xfrm>
                <a:off x="952222" y="1888505"/>
                <a:ext cx="4025140" cy="5203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AA72065-12BD-BCF4-2030-F217005F603E}"/>
                  </a:ext>
                </a:extLst>
              </p:cNvPr>
              <p:cNvSpPr txBox="1"/>
              <p:nvPr/>
            </p:nvSpPr>
            <p:spPr>
              <a:xfrm>
                <a:off x="952222" y="2593009"/>
                <a:ext cx="4300857"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𝐺𝐼𝑁𝐼</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非青绿</m:t>
                          </m:r>
                        </m:e>
                      </m:d>
                      <m:r>
                        <a:rPr lang="en-US" altLang="zh-CN" i="1" smtClean="0">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b="0" i="1" smtClean="0">
                                  <a:latin typeface="Cambria Math" panose="02040503050406030204" pitchFamily="18" charset="0"/>
                                </a:rPr>
                                <m:t>5</m:t>
                              </m:r>
                            </m:den>
                          </m:f>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3</m:t>
                              </m:r>
                            </m:num>
                            <m:den>
                              <m:r>
                                <a:rPr lang="en-US" altLang="zh-CN" b="0" i="1" smtClean="0">
                                  <a:latin typeface="Cambria Math" panose="02040503050406030204" pitchFamily="18" charset="0"/>
                                </a:rPr>
                                <m:t>5</m:t>
                              </m:r>
                            </m:den>
                          </m:f>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12</m:t>
                          </m:r>
                        </m:num>
                        <m:den>
                          <m:r>
                            <a:rPr lang="en-US" altLang="zh-CN" b="0" i="1" smtClean="0">
                              <a:latin typeface="Cambria Math" panose="02040503050406030204" pitchFamily="18" charset="0"/>
                            </a:rPr>
                            <m:t>25</m:t>
                          </m:r>
                        </m:den>
                      </m:f>
                    </m:oMath>
                  </m:oMathPara>
                </a14:m>
                <a:endParaRPr lang="zh-CN" altLang="en-US" dirty="0"/>
              </a:p>
            </p:txBody>
          </p:sp>
        </mc:Choice>
        <mc:Fallback xmlns="">
          <p:sp>
            <p:nvSpPr>
              <p:cNvPr id="3" name="文本框 2">
                <a:extLst>
                  <a:ext uri="{FF2B5EF4-FFF2-40B4-BE49-F238E27FC236}">
                    <a16:creationId xmlns:a16="http://schemas.microsoft.com/office/drawing/2014/main" id="{6AA72065-12BD-BCF4-2030-F217005F603E}"/>
                  </a:ext>
                </a:extLst>
              </p:cNvPr>
              <p:cNvSpPr txBox="1">
                <a:spLocks noRot="1" noChangeAspect="1" noMove="1" noResize="1" noEditPoints="1" noAdjustHandles="1" noChangeArrowheads="1" noChangeShapeType="1" noTextEdit="1"/>
              </p:cNvSpPr>
              <p:nvPr/>
            </p:nvSpPr>
            <p:spPr>
              <a:xfrm>
                <a:off x="952222" y="2593009"/>
                <a:ext cx="4300857" cy="52046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FC7A7E8-F1A2-0467-840B-4035424758FC}"/>
                  </a:ext>
                </a:extLst>
              </p:cNvPr>
              <p:cNvSpPr txBox="1"/>
              <p:nvPr/>
            </p:nvSpPr>
            <p:spPr>
              <a:xfrm>
                <a:off x="952222" y="3410643"/>
                <a:ext cx="407002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𝐺𝐼𝑁𝐼</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乌黑</m:t>
                          </m:r>
                        </m:e>
                      </m:d>
                      <m:r>
                        <a:rPr lang="en-US" altLang="zh-CN" i="1" smtClean="0">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3</m:t>
                              </m:r>
                            </m:den>
                          </m:f>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4</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4" name="文本框 3">
                <a:extLst>
                  <a:ext uri="{FF2B5EF4-FFF2-40B4-BE49-F238E27FC236}">
                    <a16:creationId xmlns:a16="http://schemas.microsoft.com/office/drawing/2014/main" id="{FFC7A7E8-F1A2-0467-840B-4035424758FC}"/>
                  </a:ext>
                </a:extLst>
              </p:cNvPr>
              <p:cNvSpPr txBox="1">
                <a:spLocks noRot="1" noChangeAspect="1" noMove="1" noResize="1" noEditPoints="1" noAdjustHandles="1" noChangeArrowheads="1" noChangeShapeType="1" noTextEdit="1"/>
              </p:cNvSpPr>
              <p:nvPr/>
            </p:nvSpPr>
            <p:spPr>
              <a:xfrm>
                <a:off x="952222" y="3410643"/>
                <a:ext cx="4070024" cy="52046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B1DA18C-7424-1AD1-895E-A0E7D32ABC1E}"/>
                  </a:ext>
                </a:extLst>
              </p:cNvPr>
              <p:cNvSpPr txBox="1"/>
              <p:nvPr/>
            </p:nvSpPr>
            <p:spPr>
              <a:xfrm>
                <a:off x="952222" y="4133407"/>
                <a:ext cx="4300857"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𝐺𝐼𝑁𝐼</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非乌黑</m:t>
                          </m:r>
                        </m:e>
                      </m:d>
                      <m:r>
                        <a:rPr lang="en-US" altLang="zh-CN" i="1" smtClean="0">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3</m:t>
                              </m:r>
                            </m:num>
                            <m:den>
                              <m:r>
                                <a:rPr lang="en-US" altLang="zh-CN" b="0" i="1" smtClean="0">
                                  <a:latin typeface="Cambria Math" panose="02040503050406030204" pitchFamily="18" charset="0"/>
                                </a:rPr>
                                <m:t>5</m:t>
                              </m:r>
                            </m:den>
                          </m:f>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5</m:t>
                              </m:r>
                            </m:den>
                          </m:f>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12</m:t>
                          </m:r>
                        </m:num>
                        <m:den>
                          <m:r>
                            <a:rPr lang="en-US" altLang="zh-CN" b="0" i="1" smtClean="0">
                              <a:latin typeface="Cambria Math" panose="02040503050406030204" pitchFamily="18" charset="0"/>
                            </a:rPr>
                            <m:t>25</m:t>
                          </m:r>
                        </m:den>
                      </m:f>
                    </m:oMath>
                  </m:oMathPara>
                </a14:m>
                <a:endParaRPr lang="zh-CN" altLang="en-US" dirty="0"/>
              </a:p>
            </p:txBody>
          </p:sp>
        </mc:Choice>
        <mc:Fallback xmlns="">
          <p:sp>
            <p:nvSpPr>
              <p:cNvPr id="5" name="文本框 4">
                <a:extLst>
                  <a:ext uri="{FF2B5EF4-FFF2-40B4-BE49-F238E27FC236}">
                    <a16:creationId xmlns:a16="http://schemas.microsoft.com/office/drawing/2014/main" id="{EB1DA18C-7424-1AD1-895E-A0E7D32ABC1E}"/>
                  </a:ext>
                </a:extLst>
              </p:cNvPr>
              <p:cNvSpPr txBox="1">
                <a:spLocks noRot="1" noChangeAspect="1" noMove="1" noResize="1" noEditPoints="1" noAdjustHandles="1" noChangeArrowheads="1" noChangeShapeType="1" noTextEdit="1"/>
              </p:cNvSpPr>
              <p:nvPr/>
            </p:nvSpPr>
            <p:spPr>
              <a:xfrm>
                <a:off x="952222" y="4133407"/>
                <a:ext cx="4300857" cy="52046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F54820-DFCC-8A38-319D-E2ABAC31461A}"/>
                  </a:ext>
                </a:extLst>
              </p:cNvPr>
              <p:cNvSpPr txBox="1"/>
              <p:nvPr/>
            </p:nvSpPr>
            <p:spPr>
              <a:xfrm>
                <a:off x="940829" y="4898376"/>
                <a:ext cx="402514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𝐺𝐼𝑁𝐼</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浅白</m:t>
                          </m:r>
                        </m:e>
                      </m:d>
                      <m:r>
                        <a:rPr lang="en-US" altLang="zh-CN" i="1" smtClean="0">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m:oMathPara>
                </a14:m>
                <a:endParaRPr lang="zh-CN" altLang="en-US" dirty="0"/>
              </a:p>
            </p:txBody>
          </p:sp>
        </mc:Choice>
        <mc:Fallback xmlns="">
          <p:sp>
            <p:nvSpPr>
              <p:cNvPr id="6" name="文本框 5">
                <a:extLst>
                  <a:ext uri="{FF2B5EF4-FFF2-40B4-BE49-F238E27FC236}">
                    <a16:creationId xmlns:a16="http://schemas.microsoft.com/office/drawing/2014/main" id="{F7F54820-DFCC-8A38-319D-E2ABAC31461A}"/>
                  </a:ext>
                </a:extLst>
              </p:cNvPr>
              <p:cNvSpPr txBox="1">
                <a:spLocks noRot="1" noChangeAspect="1" noMove="1" noResize="1" noEditPoints="1" noAdjustHandles="1" noChangeArrowheads="1" noChangeShapeType="1" noTextEdit="1"/>
              </p:cNvSpPr>
              <p:nvPr/>
            </p:nvSpPr>
            <p:spPr>
              <a:xfrm>
                <a:off x="940829" y="4898376"/>
                <a:ext cx="4025140" cy="51860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000149C-D86B-6E9A-AAB0-15E8157DC389}"/>
                  </a:ext>
                </a:extLst>
              </p:cNvPr>
              <p:cNvSpPr txBox="1"/>
              <p:nvPr/>
            </p:nvSpPr>
            <p:spPr>
              <a:xfrm>
                <a:off x="952222" y="5563609"/>
                <a:ext cx="417261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𝐺𝐼𝑁𝐼</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非</m:t>
                          </m:r>
                          <m:r>
                            <a:rPr lang="zh-CN" altLang="en-US" i="1" smtClean="0">
                              <a:latin typeface="Cambria Math" panose="02040503050406030204" pitchFamily="18" charset="0"/>
                            </a:rPr>
                            <m:t>浅</m:t>
                          </m:r>
                          <m:r>
                            <a:rPr lang="zh-CN" altLang="en-US" i="1">
                              <a:latin typeface="Cambria Math" panose="02040503050406030204" pitchFamily="18" charset="0"/>
                            </a:rPr>
                            <m:t>白</m:t>
                          </m:r>
                        </m:e>
                      </m:d>
                      <m:r>
                        <a:rPr lang="en-US" altLang="zh-CN" i="1" smtClean="0">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m:oMathPara>
                </a14:m>
                <a:endParaRPr lang="zh-CN" altLang="en-US" dirty="0"/>
              </a:p>
            </p:txBody>
          </p:sp>
        </mc:Choice>
        <mc:Fallback xmlns="">
          <p:sp>
            <p:nvSpPr>
              <p:cNvPr id="7" name="文本框 6">
                <a:extLst>
                  <a:ext uri="{FF2B5EF4-FFF2-40B4-BE49-F238E27FC236}">
                    <a16:creationId xmlns:a16="http://schemas.microsoft.com/office/drawing/2014/main" id="{3000149C-D86B-6E9A-AAB0-15E8157DC389}"/>
                  </a:ext>
                </a:extLst>
              </p:cNvPr>
              <p:cNvSpPr txBox="1">
                <a:spLocks noRot="1" noChangeAspect="1" noMove="1" noResize="1" noEditPoints="1" noAdjustHandles="1" noChangeArrowheads="1" noChangeShapeType="1" noTextEdit="1"/>
              </p:cNvSpPr>
              <p:nvPr/>
            </p:nvSpPr>
            <p:spPr>
              <a:xfrm>
                <a:off x="952222" y="5563609"/>
                <a:ext cx="4172617" cy="51860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46D9F9D-BCCA-5E79-0B61-9B9EABAEEDF9}"/>
                  </a:ext>
                </a:extLst>
              </p:cNvPr>
              <p:cNvSpPr txBox="1"/>
              <p:nvPr/>
            </p:nvSpPr>
            <p:spPr>
              <a:xfrm>
                <a:off x="6263729" y="2148704"/>
                <a:ext cx="5555560"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𝐺𝐼𝑁𝐼</m:t>
                      </m:r>
                      <m:r>
                        <a:rPr lang="en-US" altLang="zh-CN" b="0" i="1" smtClean="0">
                          <a:latin typeface="Cambria Math" panose="02040503050406030204" pitchFamily="18" charset="0"/>
                        </a:rPr>
                        <m:t>_</m:t>
                      </m:r>
                      <m:r>
                        <a:rPr lang="en-US" altLang="zh-CN" b="0" i="1" smtClean="0">
                          <a:latin typeface="Cambria Math" panose="02040503050406030204" pitchFamily="18" charset="0"/>
                        </a:rPr>
                        <m:t>𝐼𝑁𝐷𝐸𝑋</m:t>
                      </m:r>
                      <m:r>
                        <a:rPr lang="en-US" altLang="zh-CN" b="0" i="1" smtClean="0">
                          <a:latin typeface="Cambria Math" panose="02040503050406030204" pitchFamily="18" charset="0"/>
                        </a:rPr>
                        <m:t>(1)=</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3</m:t>
                          </m:r>
                        </m:num>
                        <m:den>
                          <m:r>
                            <a:rPr lang="en-US" altLang="zh-CN" b="0" i="1" smtClean="0">
                              <a:latin typeface="Cambria Math" panose="02040503050406030204" pitchFamily="18" charset="0"/>
                            </a:rPr>
                            <m:t>8</m:t>
                          </m:r>
                        </m:den>
                      </m:f>
                      <m:r>
                        <a:rPr lang="en-US" altLang="zh-CN" b="0" i="1" smtClean="0">
                          <a:latin typeface="Cambria Math" panose="02040503050406030204" pitchFamily="18" charset="0"/>
                        </a:rPr>
                        <m:t>𝐺𝐼𝑁𝐼</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青绿</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5</m:t>
                          </m:r>
                        </m:num>
                        <m:den>
                          <m:r>
                            <a:rPr lang="en-US" altLang="zh-CN" i="1">
                              <a:latin typeface="Cambria Math" panose="02040503050406030204" pitchFamily="18" charset="0"/>
                            </a:rPr>
                            <m:t>8</m:t>
                          </m:r>
                        </m:den>
                      </m:f>
                      <m:r>
                        <a:rPr lang="en-US" altLang="zh-CN" b="0" i="1" smtClean="0">
                          <a:latin typeface="Cambria Math" panose="02040503050406030204" pitchFamily="18" charset="0"/>
                        </a:rPr>
                        <m:t>𝐺𝐼𝑁𝐼</m:t>
                      </m:r>
                      <m:r>
                        <a:rPr lang="en-US" altLang="zh-CN" b="0" i="1" smtClean="0">
                          <a:latin typeface="Cambria Math" panose="02040503050406030204" pitchFamily="18" charset="0"/>
                        </a:rPr>
                        <m:t>(</m:t>
                      </m:r>
                      <m:r>
                        <a:rPr lang="zh-CN" altLang="en-US" i="1">
                          <a:latin typeface="Cambria Math" panose="02040503050406030204" pitchFamily="18" charset="0"/>
                        </a:rPr>
                        <m:t>非</m:t>
                      </m:r>
                      <m:r>
                        <a:rPr lang="zh-CN" altLang="en-US" i="1" smtClean="0">
                          <a:latin typeface="Cambria Math" panose="02040503050406030204" pitchFamily="18" charset="0"/>
                        </a:rPr>
                        <m:t>青绿</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4</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8" name="文本框 7">
                <a:extLst>
                  <a:ext uri="{FF2B5EF4-FFF2-40B4-BE49-F238E27FC236}">
                    <a16:creationId xmlns:a16="http://schemas.microsoft.com/office/drawing/2014/main" id="{346D9F9D-BCCA-5E79-0B61-9B9EABAEEDF9}"/>
                  </a:ext>
                </a:extLst>
              </p:cNvPr>
              <p:cNvSpPr txBox="1">
                <a:spLocks noRot="1" noChangeAspect="1" noMove="1" noResize="1" noEditPoints="1" noAdjustHandles="1" noChangeArrowheads="1" noChangeShapeType="1" noTextEdit="1"/>
              </p:cNvSpPr>
              <p:nvPr/>
            </p:nvSpPr>
            <p:spPr>
              <a:xfrm>
                <a:off x="6263729" y="2148704"/>
                <a:ext cx="5555560" cy="52597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066F562-AF14-E80C-FDC6-158C917EDAF3}"/>
                  </a:ext>
                </a:extLst>
              </p:cNvPr>
              <p:cNvSpPr txBox="1"/>
              <p:nvPr/>
            </p:nvSpPr>
            <p:spPr>
              <a:xfrm>
                <a:off x="6284495" y="3670874"/>
                <a:ext cx="5638915"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𝐺𝐼𝑁𝐼</m:t>
                      </m:r>
                      <m:r>
                        <a:rPr lang="en-US" altLang="zh-CN" b="0" i="1" smtClean="0">
                          <a:latin typeface="Cambria Math" panose="02040503050406030204" pitchFamily="18" charset="0"/>
                        </a:rPr>
                        <m:t>_</m:t>
                      </m:r>
                      <m:r>
                        <a:rPr lang="en-US" altLang="zh-CN" b="0" i="1" smtClean="0">
                          <a:latin typeface="Cambria Math" panose="02040503050406030204" pitchFamily="18" charset="0"/>
                        </a:rPr>
                        <m:t>𝐼𝑁𝐷𝐸𝑋</m:t>
                      </m:r>
                      <m:r>
                        <a:rPr lang="en-US" altLang="zh-CN" b="0" i="1" smtClean="0">
                          <a:latin typeface="Cambria Math" panose="02040503050406030204" pitchFamily="18" charset="0"/>
                        </a:rPr>
                        <m:t>(2)=</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3</m:t>
                          </m:r>
                        </m:num>
                        <m:den>
                          <m:r>
                            <a:rPr lang="en-US" altLang="zh-CN" b="0" i="1" smtClean="0">
                              <a:latin typeface="Cambria Math" panose="02040503050406030204" pitchFamily="18" charset="0"/>
                            </a:rPr>
                            <m:t>8</m:t>
                          </m:r>
                        </m:den>
                      </m:f>
                      <m:r>
                        <a:rPr lang="en-US" altLang="zh-CN" b="0" i="1" smtClean="0">
                          <a:latin typeface="Cambria Math" panose="02040503050406030204" pitchFamily="18" charset="0"/>
                        </a:rPr>
                        <m:t>𝐺𝐼𝑁𝐼</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乌黑</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5</m:t>
                          </m:r>
                        </m:num>
                        <m:den>
                          <m:r>
                            <a:rPr lang="en-US" altLang="zh-CN" i="1">
                              <a:latin typeface="Cambria Math" panose="02040503050406030204" pitchFamily="18" charset="0"/>
                            </a:rPr>
                            <m:t>8</m:t>
                          </m:r>
                        </m:den>
                      </m:f>
                      <m:r>
                        <a:rPr lang="en-US" altLang="zh-CN" b="0" i="1" smtClean="0">
                          <a:latin typeface="Cambria Math" panose="02040503050406030204" pitchFamily="18" charset="0"/>
                        </a:rPr>
                        <m:t>𝐺𝐼𝑁𝐼</m:t>
                      </m:r>
                      <m:r>
                        <a:rPr lang="en-US" altLang="zh-CN" b="0" i="1" smtClean="0">
                          <a:latin typeface="Cambria Math" panose="02040503050406030204" pitchFamily="18" charset="0"/>
                        </a:rPr>
                        <m:t>(</m:t>
                      </m:r>
                      <m:r>
                        <a:rPr lang="zh-CN" altLang="en-US" i="1">
                          <a:latin typeface="Cambria Math" panose="02040503050406030204" pitchFamily="18" charset="0"/>
                        </a:rPr>
                        <m:t>非</m:t>
                      </m:r>
                      <m:r>
                        <a:rPr lang="zh-CN" altLang="en-US" i="1" smtClean="0">
                          <a:latin typeface="Cambria Math" panose="02040503050406030204" pitchFamily="18" charset="0"/>
                        </a:rPr>
                        <m:t>乌黑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7</m:t>
                          </m:r>
                        </m:num>
                        <m:den>
                          <m:r>
                            <a:rPr lang="en-US" altLang="zh-CN" b="0" i="1" smtClean="0">
                              <a:latin typeface="Cambria Math" panose="02040503050406030204" pitchFamily="18" charset="0"/>
                            </a:rPr>
                            <m:t>15</m:t>
                          </m:r>
                        </m:den>
                      </m:f>
                    </m:oMath>
                  </m:oMathPara>
                </a14:m>
                <a:endParaRPr lang="zh-CN" altLang="en-US" dirty="0"/>
              </a:p>
            </p:txBody>
          </p:sp>
        </mc:Choice>
        <mc:Fallback xmlns="">
          <p:sp>
            <p:nvSpPr>
              <p:cNvPr id="11" name="文本框 10">
                <a:extLst>
                  <a:ext uri="{FF2B5EF4-FFF2-40B4-BE49-F238E27FC236}">
                    <a16:creationId xmlns:a16="http://schemas.microsoft.com/office/drawing/2014/main" id="{3066F562-AF14-E80C-FDC6-158C917EDAF3}"/>
                  </a:ext>
                </a:extLst>
              </p:cNvPr>
              <p:cNvSpPr txBox="1">
                <a:spLocks noRot="1" noChangeAspect="1" noMove="1" noResize="1" noEditPoints="1" noAdjustHandles="1" noChangeArrowheads="1" noChangeShapeType="1" noTextEdit="1"/>
              </p:cNvSpPr>
              <p:nvPr/>
            </p:nvSpPr>
            <p:spPr>
              <a:xfrm>
                <a:off x="6284495" y="3670874"/>
                <a:ext cx="5638915" cy="54425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D67497E-6491-021E-3B23-836B8B259C9D}"/>
                  </a:ext>
                </a:extLst>
              </p:cNvPr>
              <p:cNvSpPr txBox="1"/>
              <p:nvPr/>
            </p:nvSpPr>
            <p:spPr>
              <a:xfrm>
                <a:off x="6284494" y="5416980"/>
                <a:ext cx="5683800"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𝐺𝐼𝑁𝐼</m:t>
                      </m:r>
                      <m:r>
                        <a:rPr lang="en-US" altLang="zh-CN" b="0" i="1" smtClean="0">
                          <a:latin typeface="Cambria Math" panose="02040503050406030204" pitchFamily="18" charset="0"/>
                        </a:rPr>
                        <m:t>_</m:t>
                      </m:r>
                      <m:r>
                        <a:rPr lang="en-US" altLang="zh-CN" b="0" i="1" smtClean="0">
                          <a:latin typeface="Cambria Math" panose="02040503050406030204" pitchFamily="18" charset="0"/>
                        </a:rPr>
                        <m:t>𝐼𝑁𝐷𝐸𝑋</m:t>
                      </m:r>
                      <m:r>
                        <a:rPr lang="en-US" altLang="zh-CN" b="0" i="1" smtClean="0">
                          <a:latin typeface="Cambria Math" panose="02040503050406030204" pitchFamily="18" charset="0"/>
                        </a:rPr>
                        <m:t>(3)=</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8</m:t>
                          </m:r>
                        </m:den>
                      </m:f>
                      <m:r>
                        <a:rPr lang="en-US" altLang="zh-CN" b="0" i="1" smtClean="0">
                          <a:latin typeface="Cambria Math" panose="02040503050406030204" pitchFamily="18" charset="0"/>
                        </a:rPr>
                        <m:t>𝐺𝐼𝑁𝐼</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浅白</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6</m:t>
                          </m:r>
                        </m:num>
                        <m:den>
                          <m:r>
                            <a:rPr lang="en-US" altLang="zh-CN" i="1">
                              <a:latin typeface="Cambria Math" panose="02040503050406030204" pitchFamily="18" charset="0"/>
                            </a:rPr>
                            <m:t>8</m:t>
                          </m:r>
                        </m:den>
                      </m:f>
                      <m:r>
                        <a:rPr lang="en-US" altLang="zh-CN" b="0" i="1" smtClean="0">
                          <a:latin typeface="Cambria Math" panose="02040503050406030204" pitchFamily="18" charset="0"/>
                        </a:rPr>
                        <m:t>𝐺𝐼𝑁𝐼</m:t>
                      </m:r>
                      <m:r>
                        <a:rPr lang="en-US" altLang="zh-CN" b="0" i="1" smtClean="0">
                          <a:latin typeface="Cambria Math" panose="02040503050406030204" pitchFamily="18" charset="0"/>
                        </a:rPr>
                        <m:t>(</m:t>
                      </m:r>
                      <m:r>
                        <a:rPr lang="zh-CN" altLang="en-US" i="1">
                          <a:latin typeface="Cambria Math" panose="02040503050406030204" pitchFamily="18" charset="0"/>
                        </a:rPr>
                        <m:t>非</m:t>
                      </m:r>
                      <m:r>
                        <a:rPr lang="zh-CN" altLang="en-US" i="1" smtClean="0">
                          <a:latin typeface="Cambria Math" panose="02040503050406030204" pitchFamily="18" charset="0"/>
                        </a:rPr>
                        <m:t>浅白</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m:oMathPara>
                </a14:m>
                <a:endParaRPr lang="zh-CN" altLang="en-US" dirty="0"/>
              </a:p>
            </p:txBody>
          </p:sp>
        </mc:Choice>
        <mc:Fallback xmlns="">
          <p:sp>
            <p:nvSpPr>
              <p:cNvPr id="12" name="文本框 11">
                <a:extLst>
                  <a:ext uri="{FF2B5EF4-FFF2-40B4-BE49-F238E27FC236}">
                    <a16:creationId xmlns:a16="http://schemas.microsoft.com/office/drawing/2014/main" id="{1D67497E-6491-021E-3B23-836B8B259C9D}"/>
                  </a:ext>
                </a:extLst>
              </p:cNvPr>
              <p:cNvSpPr txBox="1">
                <a:spLocks noRot="1" noChangeAspect="1" noMove="1" noResize="1" noEditPoints="1" noAdjustHandles="1" noChangeArrowheads="1" noChangeShapeType="1" noTextEdit="1"/>
              </p:cNvSpPr>
              <p:nvPr/>
            </p:nvSpPr>
            <p:spPr>
              <a:xfrm>
                <a:off x="6284494" y="5416980"/>
                <a:ext cx="5683800" cy="520463"/>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18322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down)">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3" grpId="0"/>
      <p:bldP spid="4" grpId="0"/>
      <p:bldP spid="5" grpId="0"/>
      <p:bldP spid="6" grpId="0"/>
      <p:bldP spid="7" grpId="0"/>
      <p:bldP spid="8"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CC8A905C-0621-4833-9C32-EEF2E6E6B175}"/>
              </a:ext>
            </a:extLst>
          </p:cNvPr>
          <p:cNvSpPr/>
          <p:nvPr/>
        </p:nvSpPr>
        <p:spPr>
          <a:xfrm>
            <a:off x="376990" y="759548"/>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sz="2400" dirty="0"/>
          </a:p>
        </p:txBody>
      </p:sp>
      <p:sp>
        <p:nvSpPr>
          <p:cNvPr id="9" name="文本框 8">
            <a:extLst>
              <a:ext uri="{FF2B5EF4-FFF2-40B4-BE49-F238E27FC236}">
                <a16:creationId xmlns:a16="http://schemas.microsoft.com/office/drawing/2014/main" id="{73B45A9A-EC9D-BBF3-80FC-2E7EF76ABB19}"/>
              </a:ext>
            </a:extLst>
          </p:cNvPr>
          <p:cNvSpPr txBox="1"/>
          <p:nvPr/>
        </p:nvSpPr>
        <p:spPr>
          <a:xfrm>
            <a:off x="3152274" y="174773"/>
            <a:ext cx="6096000" cy="584775"/>
          </a:xfrm>
          <a:prstGeom prst="rect">
            <a:avLst/>
          </a:prstGeom>
          <a:noFill/>
        </p:spPr>
        <p:txBody>
          <a:bodyPr wrap="square">
            <a:spAutoFit/>
          </a:bodyPr>
          <a:lstStyle/>
          <a:p>
            <a:pPr algn="ctr"/>
            <a:r>
              <a:rPr lang="zh-CN" altLang="en-US" sz="3200" dirty="0">
                <a:solidFill>
                  <a:srgbClr val="000000"/>
                </a:solidFill>
                <a:latin typeface="华文仿宋" panose="02010600040101010101" pitchFamily="2" charset="-122"/>
                <a:ea typeface="华文仿宋" panose="02010600040101010101" pitchFamily="2" charset="-122"/>
              </a:rPr>
              <a:t>剪枝处理</a:t>
            </a:r>
          </a:p>
        </p:txBody>
      </p:sp>
      <p:sp>
        <p:nvSpPr>
          <p:cNvPr id="3" name="文本框 2">
            <a:extLst>
              <a:ext uri="{FF2B5EF4-FFF2-40B4-BE49-F238E27FC236}">
                <a16:creationId xmlns:a16="http://schemas.microsoft.com/office/drawing/2014/main" id="{40E6E311-EDE5-39A9-D8D2-FCFD3DF5DC0A}"/>
              </a:ext>
            </a:extLst>
          </p:cNvPr>
          <p:cNvSpPr txBox="1"/>
          <p:nvPr/>
        </p:nvSpPr>
        <p:spPr>
          <a:xfrm>
            <a:off x="1095614" y="1440216"/>
            <a:ext cx="10209320" cy="1938992"/>
          </a:xfrm>
          <a:prstGeom prst="rect">
            <a:avLst/>
          </a:prstGeom>
          <a:noFill/>
        </p:spPr>
        <p:txBody>
          <a:bodyPr wrap="square" rtlCol="0">
            <a:spAutoFit/>
          </a:bodyPr>
          <a:lstStyle/>
          <a:p>
            <a:pPr algn="just"/>
            <a:r>
              <a:rPr lang="en-US" altLang="zh-CN" sz="2400" dirty="0">
                <a:latin typeface="仿宋" panose="02010609060101010101" pitchFamily="49" charset="-122"/>
                <a:ea typeface="仿宋" panose="02010609060101010101" pitchFamily="49" charset="-122"/>
              </a:rPr>
              <a:t>  </a:t>
            </a:r>
            <a:r>
              <a:rPr lang="zh-CN" altLang="en-US" sz="2400" dirty="0">
                <a:latin typeface="仿宋" panose="02010609060101010101" pitchFamily="49" charset="-122"/>
                <a:ea typeface="仿宋" panose="02010609060101010101" pitchFamily="49" charset="-122"/>
              </a:rPr>
              <a:t>剪枝</a:t>
            </a:r>
            <a:r>
              <a:rPr lang="en-US" altLang="zh-CN" sz="2400" dirty="0">
                <a:latin typeface="仿宋" panose="02010609060101010101" pitchFamily="49" charset="-122"/>
                <a:ea typeface="仿宋" panose="02010609060101010101" pitchFamily="49" charset="-122"/>
              </a:rPr>
              <a:t>(pruning)</a:t>
            </a:r>
            <a:r>
              <a:rPr lang="zh-CN" altLang="en-US" sz="2400" dirty="0">
                <a:latin typeface="仿宋" panose="02010609060101010101" pitchFamily="49" charset="-122"/>
                <a:ea typeface="仿宋" panose="02010609060101010101" pitchFamily="49" charset="-122"/>
              </a:rPr>
              <a:t>是决策树学习算法对于</a:t>
            </a:r>
            <a:r>
              <a:rPr lang="zh-CN" altLang="en-US" sz="2400" dirty="0">
                <a:solidFill>
                  <a:srgbClr val="FF0000"/>
                </a:solidFill>
                <a:latin typeface="仿宋" panose="02010609060101010101" pitchFamily="49" charset="-122"/>
                <a:ea typeface="仿宋" panose="02010609060101010101" pitchFamily="49" charset="-122"/>
              </a:rPr>
              <a:t>过拟合</a:t>
            </a:r>
            <a:r>
              <a:rPr lang="zh-CN" altLang="en-US" sz="2400" dirty="0">
                <a:latin typeface="仿宋" panose="02010609060101010101" pitchFamily="49" charset="-122"/>
                <a:ea typeface="仿宋" panose="02010609060101010101" pitchFamily="49" charset="-122"/>
              </a:rPr>
              <a:t>的主要手段。在决策树学习中，为了尽可能正确分类训练样本，结点划分过程将不断重复，有时会造成决策树分支过多，这时就可能因训练样本学得“太好”了，以致于把训练集自身的一些特点当作所有数据都具有的一般性质而导致过拟合。因此，可通过主动去掉一些分支来降低过拟合的风险。</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C9D09D81-FCCC-7A87-81B7-C6FF236DD2B6}"/>
              </a:ext>
            </a:extLst>
          </p:cNvPr>
          <p:cNvSpPr txBox="1"/>
          <p:nvPr/>
        </p:nvSpPr>
        <p:spPr>
          <a:xfrm>
            <a:off x="987109" y="4159859"/>
            <a:ext cx="1331650"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剪枝</a:t>
            </a:r>
          </a:p>
        </p:txBody>
      </p:sp>
      <p:sp>
        <p:nvSpPr>
          <p:cNvPr id="2" name="左大括号 1">
            <a:extLst>
              <a:ext uri="{FF2B5EF4-FFF2-40B4-BE49-F238E27FC236}">
                <a16:creationId xmlns:a16="http://schemas.microsoft.com/office/drawing/2014/main" id="{89093AA2-862B-990A-6D2A-6DDA952C9528}"/>
              </a:ext>
            </a:extLst>
          </p:cNvPr>
          <p:cNvSpPr/>
          <p:nvPr/>
        </p:nvSpPr>
        <p:spPr>
          <a:xfrm>
            <a:off x="1860013" y="3824232"/>
            <a:ext cx="674703" cy="1235650"/>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D3A0805-DD56-6B99-ABBD-97BFEFF25A19}"/>
              </a:ext>
            </a:extLst>
          </p:cNvPr>
          <p:cNvSpPr txBox="1"/>
          <p:nvPr/>
        </p:nvSpPr>
        <p:spPr>
          <a:xfrm>
            <a:off x="2674931" y="4671674"/>
            <a:ext cx="1567247"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后剪枝</a:t>
            </a:r>
          </a:p>
        </p:txBody>
      </p:sp>
      <p:sp>
        <p:nvSpPr>
          <p:cNvPr id="6" name="文本框 5">
            <a:extLst>
              <a:ext uri="{FF2B5EF4-FFF2-40B4-BE49-F238E27FC236}">
                <a16:creationId xmlns:a16="http://schemas.microsoft.com/office/drawing/2014/main" id="{1B96E50C-9FA6-E57A-F079-AAA0943C9DD7}"/>
              </a:ext>
            </a:extLst>
          </p:cNvPr>
          <p:cNvSpPr txBox="1"/>
          <p:nvPr/>
        </p:nvSpPr>
        <p:spPr>
          <a:xfrm>
            <a:off x="2674932" y="3625234"/>
            <a:ext cx="1567247"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预剪枝</a:t>
            </a:r>
          </a:p>
        </p:txBody>
      </p:sp>
      <p:sp>
        <p:nvSpPr>
          <p:cNvPr id="4" name="文本框 3">
            <a:extLst>
              <a:ext uri="{FF2B5EF4-FFF2-40B4-BE49-F238E27FC236}">
                <a16:creationId xmlns:a16="http://schemas.microsoft.com/office/drawing/2014/main" id="{841DC7F4-9417-0826-9C98-7B1593F0F8F8}"/>
              </a:ext>
            </a:extLst>
          </p:cNvPr>
          <p:cNvSpPr txBox="1"/>
          <p:nvPr/>
        </p:nvSpPr>
        <p:spPr>
          <a:xfrm>
            <a:off x="3663756" y="3625234"/>
            <a:ext cx="8528244" cy="830997"/>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：在构建决策树</a:t>
            </a:r>
            <a:r>
              <a:rPr lang="zh-CN" altLang="en-US" sz="2400" dirty="0">
                <a:solidFill>
                  <a:srgbClr val="FF0000"/>
                </a:solidFill>
                <a:latin typeface="仿宋" panose="02010609060101010101" pitchFamily="49" charset="-122"/>
                <a:ea typeface="仿宋" panose="02010609060101010101" pitchFamily="49" charset="-122"/>
              </a:rPr>
              <a:t>之前</a:t>
            </a:r>
            <a:r>
              <a:rPr lang="zh-CN" altLang="en-US" sz="2400" dirty="0">
                <a:latin typeface="仿宋" panose="02010609060101010101" pitchFamily="49" charset="-122"/>
                <a:ea typeface="仿宋" panose="02010609060101010101" pitchFamily="49" charset="-122"/>
              </a:rPr>
              <a:t>进行判断，若判断一分支不能提升模型性    </a:t>
            </a:r>
            <a:endParaRPr lang="en-US" altLang="zh-CN" sz="2400" dirty="0">
              <a:latin typeface="仿宋" panose="02010609060101010101" pitchFamily="49" charset="-122"/>
              <a:ea typeface="仿宋" panose="02010609060101010101" pitchFamily="49" charset="-122"/>
            </a:endParaRPr>
          </a:p>
          <a:p>
            <a:r>
              <a:rPr lang="zh-CN" altLang="en-US" sz="2400" dirty="0">
                <a:latin typeface="仿宋" panose="02010609060101010101" pitchFamily="49" charset="-122"/>
                <a:ea typeface="仿宋" panose="02010609060101010101" pitchFamily="49" charset="-122"/>
              </a:rPr>
              <a:t>  能，则不进行分支。</a:t>
            </a:r>
          </a:p>
        </p:txBody>
      </p:sp>
      <p:sp>
        <p:nvSpPr>
          <p:cNvPr id="8" name="文本框 7">
            <a:extLst>
              <a:ext uri="{FF2B5EF4-FFF2-40B4-BE49-F238E27FC236}">
                <a16:creationId xmlns:a16="http://schemas.microsoft.com/office/drawing/2014/main" id="{F940770C-6114-93F4-A951-C5D36E702E85}"/>
              </a:ext>
            </a:extLst>
          </p:cNvPr>
          <p:cNvSpPr txBox="1"/>
          <p:nvPr/>
        </p:nvSpPr>
        <p:spPr>
          <a:xfrm>
            <a:off x="3663756" y="4650683"/>
            <a:ext cx="5752730"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：构建完决策树</a:t>
            </a:r>
            <a:r>
              <a:rPr lang="zh-CN" altLang="en-US" sz="2400" dirty="0">
                <a:solidFill>
                  <a:srgbClr val="FF0000"/>
                </a:solidFill>
                <a:latin typeface="仿宋" panose="02010609060101010101" pitchFamily="49" charset="-122"/>
                <a:ea typeface="仿宋" panose="02010609060101010101" pitchFamily="49" charset="-122"/>
              </a:rPr>
              <a:t>后</a:t>
            </a:r>
            <a:r>
              <a:rPr lang="zh-CN" altLang="en-US" sz="2400" dirty="0">
                <a:latin typeface="仿宋" panose="02010609060101010101" pitchFamily="49" charset="-122"/>
                <a:ea typeface="仿宋" panose="02010609060101010101" pitchFamily="49" charset="-122"/>
              </a:rPr>
              <a:t>，从下而上地进行剪枝</a:t>
            </a:r>
          </a:p>
        </p:txBody>
      </p:sp>
    </p:spTree>
    <p:extLst>
      <p:ext uri="{BB962C8B-B14F-4D97-AF65-F5344CB8AC3E}">
        <p14:creationId xmlns:p14="http://schemas.microsoft.com/office/powerpoint/2010/main" val="24516845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 grpId="0" animBg="1"/>
      <p:bldP spid="5" grpId="0"/>
      <p:bldP spid="6" grpId="0"/>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CC8A905C-0621-4833-9C32-EEF2E6E6B175}"/>
              </a:ext>
            </a:extLst>
          </p:cNvPr>
          <p:cNvSpPr/>
          <p:nvPr/>
        </p:nvSpPr>
        <p:spPr>
          <a:xfrm>
            <a:off x="292769" y="777304"/>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sz="2400" dirty="0"/>
          </a:p>
        </p:txBody>
      </p:sp>
      <p:sp>
        <p:nvSpPr>
          <p:cNvPr id="9" name="文本框 8">
            <a:extLst>
              <a:ext uri="{FF2B5EF4-FFF2-40B4-BE49-F238E27FC236}">
                <a16:creationId xmlns:a16="http://schemas.microsoft.com/office/drawing/2014/main" id="{73B45A9A-EC9D-BBF3-80FC-2E7EF76ABB19}"/>
              </a:ext>
            </a:extLst>
          </p:cNvPr>
          <p:cNvSpPr txBox="1"/>
          <p:nvPr/>
        </p:nvSpPr>
        <p:spPr>
          <a:xfrm>
            <a:off x="3152274" y="174773"/>
            <a:ext cx="6096000" cy="584775"/>
          </a:xfrm>
          <a:prstGeom prst="rect">
            <a:avLst/>
          </a:prstGeom>
          <a:noFill/>
        </p:spPr>
        <p:txBody>
          <a:bodyPr wrap="square">
            <a:spAutoFit/>
          </a:bodyPr>
          <a:lstStyle/>
          <a:p>
            <a:pPr algn="ctr"/>
            <a:r>
              <a:rPr lang="zh-CN" altLang="en-US" sz="3200" dirty="0">
                <a:solidFill>
                  <a:srgbClr val="000000"/>
                </a:solidFill>
                <a:latin typeface="华文仿宋" panose="02010600040101010101" pitchFamily="2" charset="-122"/>
                <a:ea typeface="华文仿宋" panose="02010600040101010101" pitchFamily="2" charset="-122"/>
              </a:rPr>
              <a:t>剪枝处理</a:t>
            </a:r>
          </a:p>
        </p:txBody>
      </p:sp>
      <p:sp>
        <p:nvSpPr>
          <p:cNvPr id="3" name="文本框 2">
            <a:extLst>
              <a:ext uri="{FF2B5EF4-FFF2-40B4-BE49-F238E27FC236}">
                <a16:creationId xmlns:a16="http://schemas.microsoft.com/office/drawing/2014/main" id="{40E6E311-EDE5-39A9-D8D2-FCFD3DF5DC0A}"/>
              </a:ext>
            </a:extLst>
          </p:cNvPr>
          <p:cNvSpPr txBox="1"/>
          <p:nvPr/>
        </p:nvSpPr>
        <p:spPr>
          <a:xfrm>
            <a:off x="991340" y="1473902"/>
            <a:ext cx="10209320" cy="461665"/>
          </a:xfrm>
          <a:prstGeom prst="rect">
            <a:avLst/>
          </a:prstGeom>
          <a:noFill/>
        </p:spPr>
        <p:txBody>
          <a:bodyPr wrap="square" rtlCol="0">
            <a:spAutoFit/>
          </a:bodyPr>
          <a:lstStyle/>
          <a:p>
            <a:pPr algn="just"/>
            <a:r>
              <a:rPr lang="en-US" altLang="zh-CN" sz="2400" dirty="0">
                <a:latin typeface="仿宋" panose="02010609060101010101" pitchFamily="49" charset="-122"/>
                <a:ea typeface="仿宋" panose="02010609060101010101" pitchFamily="49" charset="-122"/>
              </a:rPr>
              <a:t>  CART</a:t>
            </a:r>
            <a:r>
              <a:rPr lang="zh-CN" altLang="en-US" sz="2400" dirty="0">
                <a:latin typeface="仿宋" panose="02010609060101010101" pitchFamily="49" charset="-122"/>
                <a:ea typeface="仿宋" panose="02010609060101010101" pitchFamily="49" charset="-122"/>
              </a:rPr>
              <a:t>决策树：代价复杂度剪枝</a:t>
            </a:r>
            <a:endParaRPr lang="zh-CN" altLang="en-US" sz="2400" dirty="0">
              <a:solidFill>
                <a:srgbClr val="FF0000"/>
              </a:solidFill>
              <a:latin typeface="仿宋" panose="02010609060101010101" pitchFamily="49" charset="-122"/>
              <a:ea typeface="仿宋" panose="02010609060101010101" pitchFamily="49" charset="-122"/>
            </a:endParaRP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213C2285-02A0-663B-0D94-F1453D30E9F6}"/>
              </a:ext>
            </a:extLst>
          </p:cNvPr>
          <p:cNvPicPr>
            <a:picLocks noChangeAspect="1"/>
          </p:cNvPicPr>
          <p:nvPr/>
        </p:nvPicPr>
        <p:blipFill>
          <a:blip r:embed="rId4"/>
          <a:stretch>
            <a:fillRect/>
          </a:stretch>
        </p:blipFill>
        <p:spPr>
          <a:xfrm>
            <a:off x="4646405" y="2289347"/>
            <a:ext cx="3107738" cy="527729"/>
          </a:xfrm>
          <a:prstGeom prst="rect">
            <a:avLst/>
          </a:prstGeom>
        </p:spPr>
      </p:pic>
      <p:sp>
        <p:nvSpPr>
          <p:cNvPr id="19" name="文本框 18">
            <a:extLst>
              <a:ext uri="{FF2B5EF4-FFF2-40B4-BE49-F238E27FC236}">
                <a16:creationId xmlns:a16="http://schemas.microsoft.com/office/drawing/2014/main" id="{F0B92493-DB4F-1E8B-5F0D-A8683D9B5578}"/>
              </a:ext>
            </a:extLst>
          </p:cNvPr>
          <p:cNvSpPr txBox="1"/>
          <p:nvPr/>
        </p:nvSpPr>
        <p:spPr>
          <a:xfrm>
            <a:off x="946951" y="2279804"/>
            <a:ext cx="2710649"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  子树损失函数</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E4CF3AB-8C2D-CE02-7644-44178C22CB23}"/>
                  </a:ext>
                </a:extLst>
              </p:cNvPr>
              <p:cNvSpPr txBox="1"/>
              <p:nvPr/>
            </p:nvSpPr>
            <p:spPr>
              <a:xfrm>
                <a:off x="941034" y="3650749"/>
                <a:ext cx="11398928"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b="0" i="0" dirty="0" smtClean="0">
                          <a:latin typeface="华文仿宋" panose="02010600040101010101" pitchFamily="2" charset="-122"/>
                          <a:ea typeface="华文仿宋" panose="02010600040101010101" pitchFamily="2" charset="-122"/>
                        </a:rPr>
                        <m:t> </m:t>
                      </m:r>
                      <m:r>
                        <m:rPr>
                          <m:nor/>
                        </m:rPr>
                        <a:rPr lang="en-US" altLang="zh-CN" sz="2400" dirty="0">
                          <a:latin typeface="华文仿宋" panose="02010600040101010101" pitchFamily="2" charset="-122"/>
                          <a:ea typeface="华文仿宋" panose="02010600040101010101" pitchFamily="2" charset="-122"/>
                        </a:rPr>
                        <m:t>T</m:t>
                      </m:r>
                      <m:r>
                        <m:rPr>
                          <m:nor/>
                        </m:rPr>
                        <a:rPr lang="zh-CN" altLang="en-US" sz="2400" dirty="0">
                          <a:latin typeface="华文仿宋" panose="02010600040101010101" pitchFamily="2" charset="-122"/>
                          <a:ea typeface="华文仿宋" panose="02010600040101010101" pitchFamily="2" charset="-122"/>
                        </a:rPr>
                        <m:t>为任意一棵子树，</m:t>
                      </m:r>
                      <m:r>
                        <m:rPr>
                          <m:nor/>
                        </m:rPr>
                        <a:rPr lang="en-US" altLang="zh-CN" sz="2400" dirty="0">
                          <a:latin typeface="华文仿宋" panose="02010600040101010101" pitchFamily="2" charset="-122"/>
                          <a:ea typeface="华文仿宋" panose="02010600040101010101" pitchFamily="2" charset="-122"/>
                        </a:rPr>
                        <m:t>C</m:t>
                      </m:r>
                      <m:r>
                        <m:rPr>
                          <m:nor/>
                        </m:rPr>
                        <a:rPr lang="en-US" altLang="zh-CN" sz="2400" dirty="0">
                          <a:latin typeface="华文仿宋" panose="02010600040101010101" pitchFamily="2" charset="-122"/>
                          <a:ea typeface="华文仿宋" panose="02010600040101010101" pitchFamily="2" charset="-122"/>
                        </a:rPr>
                        <m:t>(</m:t>
                      </m:r>
                      <m:r>
                        <m:rPr>
                          <m:nor/>
                        </m:rPr>
                        <a:rPr lang="en-US" altLang="zh-CN" sz="2400" dirty="0">
                          <a:latin typeface="华文仿宋" panose="02010600040101010101" pitchFamily="2" charset="-122"/>
                          <a:ea typeface="华文仿宋" panose="02010600040101010101" pitchFamily="2" charset="-122"/>
                        </a:rPr>
                        <m:t>T</m:t>
                      </m:r>
                      <m:r>
                        <m:rPr>
                          <m:nor/>
                        </m:rPr>
                        <a:rPr lang="en-US" altLang="zh-CN" sz="2400" dirty="0">
                          <a:latin typeface="华文仿宋" panose="02010600040101010101" pitchFamily="2" charset="-122"/>
                          <a:ea typeface="华文仿宋" panose="02010600040101010101" pitchFamily="2" charset="-122"/>
                        </a:rPr>
                        <m:t>)</m:t>
                      </m:r>
                      <m:r>
                        <m:rPr>
                          <m:nor/>
                        </m:rPr>
                        <a:rPr lang="zh-CN" altLang="en-US" sz="2400" dirty="0">
                          <a:latin typeface="华文仿宋" panose="02010600040101010101" pitchFamily="2" charset="-122"/>
                          <a:ea typeface="华文仿宋" panose="02010600040101010101" pitchFamily="2" charset="-122"/>
                        </a:rPr>
                        <m:t>为树</m:t>
                      </m:r>
                      <m:r>
                        <m:rPr>
                          <m:nor/>
                        </m:rPr>
                        <a:rPr lang="en-US" altLang="zh-CN" sz="2400" dirty="0">
                          <a:latin typeface="华文仿宋" panose="02010600040101010101" pitchFamily="2" charset="-122"/>
                          <a:ea typeface="华文仿宋" panose="02010600040101010101" pitchFamily="2" charset="-122"/>
                        </a:rPr>
                        <m:t>T</m:t>
                      </m:r>
                      <m:r>
                        <m:rPr>
                          <m:nor/>
                        </m:rPr>
                        <a:rPr lang="zh-CN" altLang="en-US" sz="2400" dirty="0">
                          <a:latin typeface="华文仿宋" panose="02010600040101010101" pitchFamily="2" charset="-122"/>
                          <a:ea typeface="华文仿宋" panose="02010600040101010101" pitchFamily="2" charset="-122"/>
                        </a:rPr>
                        <m:t>的</m:t>
                      </m:r>
                      <m:r>
                        <m:rPr>
                          <m:nor/>
                        </m:rPr>
                        <a:rPr lang="zh-CN" altLang="en-US" sz="2400" dirty="0" smtClean="0">
                          <a:solidFill>
                            <a:srgbClr val="FF0000"/>
                          </a:solidFill>
                          <a:latin typeface="华文仿宋" panose="02010600040101010101" pitchFamily="2" charset="-122"/>
                          <a:ea typeface="华文仿宋" panose="02010600040101010101" pitchFamily="2" charset="-122"/>
                        </a:rPr>
                        <m:t>误差代价</m:t>
                      </m:r>
                      <m:r>
                        <m:rPr>
                          <m:nor/>
                        </m:rPr>
                        <a:rPr lang="en-US" altLang="zh-CN" sz="2400" dirty="0">
                          <a:latin typeface="华文仿宋" panose="02010600040101010101" pitchFamily="2" charset="-122"/>
                          <a:ea typeface="华文仿宋" panose="02010600040101010101" pitchFamily="2" charset="-122"/>
                        </a:rPr>
                        <m:t>(</m:t>
                      </m:r>
                      <m:r>
                        <m:rPr>
                          <m:nor/>
                        </m:rPr>
                        <a:rPr lang="zh-CN" altLang="en-US" sz="2400" dirty="0">
                          <a:latin typeface="华文仿宋" panose="02010600040101010101" pitchFamily="2" charset="-122"/>
                          <a:ea typeface="华文仿宋" panose="02010600040101010101" pitchFamily="2" charset="-122"/>
                        </a:rPr>
                        <m:t>可使用基尼指数</m:t>
                      </m:r>
                      <m:r>
                        <m:rPr>
                          <m:nor/>
                        </m:rPr>
                        <a:rPr lang="en-US" altLang="zh-CN" sz="2400" dirty="0">
                          <a:latin typeface="华文仿宋" panose="02010600040101010101" pitchFamily="2" charset="-122"/>
                          <a:ea typeface="华文仿宋" panose="02010600040101010101" pitchFamily="2" charset="-122"/>
                        </a:rPr>
                        <m:t>)</m:t>
                      </m:r>
                      <m:r>
                        <m:rPr>
                          <m:nor/>
                        </m:rPr>
                        <a:rPr lang="zh-CN" altLang="en-US" sz="2400" dirty="0">
                          <a:latin typeface="华文仿宋" panose="02010600040101010101" pitchFamily="2" charset="-122"/>
                          <a:ea typeface="华文仿宋" panose="02010600040101010101" pitchFamily="2" charset="-122"/>
                        </a:rPr>
                        <m:t>，</m:t>
                      </m:r>
                      <m:r>
                        <m:rPr>
                          <m:nor/>
                        </m:rPr>
                        <a:rPr lang="en-US" altLang="zh-CN" sz="2400" dirty="0">
                          <a:latin typeface="华文仿宋" panose="02010600040101010101" pitchFamily="2" charset="-122"/>
                          <a:ea typeface="华文仿宋" panose="02010600040101010101" pitchFamily="2" charset="-122"/>
                        </a:rPr>
                        <m:t>|</m:t>
                      </m:r>
                      <m:r>
                        <m:rPr>
                          <m:nor/>
                        </m:rPr>
                        <a:rPr lang="en-US" altLang="zh-CN" sz="2400" dirty="0">
                          <a:latin typeface="华文仿宋" panose="02010600040101010101" pitchFamily="2" charset="-122"/>
                          <a:ea typeface="华文仿宋" panose="02010600040101010101" pitchFamily="2" charset="-122"/>
                        </a:rPr>
                        <m:t>T</m:t>
                      </m:r>
                      <m:r>
                        <m:rPr>
                          <m:nor/>
                        </m:rPr>
                        <a:rPr lang="en-US" altLang="zh-CN" sz="2400" dirty="0">
                          <a:latin typeface="华文仿宋" panose="02010600040101010101" pitchFamily="2" charset="-122"/>
                          <a:ea typeface="华文仿宋" panose="02010600040101010101" pitchFamily="2" charset="-122"/>
                        </a:rPr>
                        <m:t>|</m:t>
                      </m:r>
                      <m:r>
                        <m:rPr>
                          <m:nor/>
                        </m:rPr>
                        <a:rPr lang="zh-CN" altLang="en-US" sz="2400" dirty="0">
                          <a:latin typeface="华文仿宋" panose="02010600040101010101" pitchFamily="2" charset="-122"/>
                          <a:ea typeface="华文仿宋" panose="02010600040101010101" pitchFamily="2" charset="-122"/>
                        </a:rPr>
                        <m:t>为树</m:t>
                      </m:r>
                      <m:r>
                        <m:rPr>
                          <m:nor/>
                        </m:rPr>
                        <a:rPr lang="en-US" altLang="zh-CN" sz="2400" dirty="0">
                          <a:latin typeface="华文仿宋" panose="02010600040101010101" pitchFamily="2" charset="-122"/>
                          <a:ea typeface="华文仿宋" panose="02010600040101010101" pitchFamily="2" charset="-122"/>
                        </a:rPr>
                        <m:t>T</m:t>
                      </m:r>
                      <m:r>
                        <m:rPr>
                          <m:nor/>
                        </m:rPr>
                        <a:rPr lang="zh-CN" altLang="en-US" sz="2400" dirty="0">
                          <a:latin typeface="华文仿宋" panose="02010600040101010101" pitchFamily="2" charset="-122"/>
                          <a:ea typeface="华文仿宋" panose="02010600040101010101" pitchFamily="2" charset="-122"/>
                        </a:rPr>
                        <m:t>的叶子结</m:t>
                      </m:r>
                    </m:oMath>
                  </m:oMathPara>
                </a14:m>
                <a:endParaRPr lang="en-US" altLang="zh-CN" sz="2400" dirty="0">
                  <a:latin typeface="华文仿宋" panose="02010600040101010101" pitchFamily="2" charset="-122"/>
                  <a:ea typeface="华文仿宋" panose="02010600040101010101" pitchFamily="2" charset="-122"/>
                </a:endParaRPr>
              </a:p>
              <a:p>
                <a14:m>
                  <m:oMath xmlns:m="http://schemas.openxmlformats.org/officeDocument/2006/math">
                    <m:r>
                      <m:rPr>
                        <m:nor/>
                      </m:rPr>
                      <a:rPr lang="zh-CN" altLang="en-US" sz="2400" dirty="0">
                        <a:latin typeface="华文仿宋" panose="02010600040101010101" pitchFamily="2" charset="-122"/>
                        <a:ea typeface="华文仿宋" panose="02010600040101010101" pitchFamily="2" charset="-122"/>
                      </a:rPr>
                      <m:t>点个数，</m:t>
                    </m:r>
                    <m:r>
                      <a:rPr lang="zh-CN" altLang="en-US" sz="2400" i="1" smtClean="0">
                        <a:latin typeface="Cambria Math" panose="02040503050406030204" pitchFamily="18" charset="0"/>
                      </a:rPr>
                      <m:t>𝛼</m:t>
                    </m:r>
                  </m:oMath>
                </a14:m>
                <a:r>
                  <a:rPr lang="zh-CN" altLang="en-US" sz="2400" dirty="0">
                    <a:latin typeface="华文仿宋" panose="02010600040101010101" pitchFamily="2" charset="-122"/>
                    <a:ea typeface="华文仿宋" panose="02010600040101010101" pitchFamily="2" charset="-122"/>
                  </a:rPr>
                  <a:t>为参数，它能衡量数据拟合程度与树的复杂度。</a:t>
                </a:r>
              </a:p>
            </p:txBody>
          </p:sp>
        </mc:Choice>
        <mc:Fallback xmlns="">
          <p:sp>
            <p:nvSpPr>
              <p:cNvPr id="29" name="文本框 28">
                <a:extLst>
                  <a:ext uri="{FF2B5EF4-FFF2-40B4-BE49-F238E27FC236}">
                    <a16:creationId xmlns:a16="http://schemas.microsoft.com/office/drawing/2014/main" id="{DE4CF3AB-8C2D-CE02-7644-44178C22CB23}"/>
                  </a:ext>
                </a:extLst>
              </p:cNvPr>
              <p:cNvSpPr txBox="1">
                <a:spLocks noRot="1" noChangeAspect="1" noMove="1" noResize="1" noEditPoints="1" noAdjustHandles="1" noChangeArrowheads="1" noChangeShapeType="1" noTextEdit="1"/>
              </p:cNvSpPr>
              <p:nvPr/>
            </p:nvSpPr>
            <p:spPr>
              <a:xfrm>
                <a:off x="941034" y="3650749"/>
                <a:ext cx="11398928" cy="830997"/>
              </a:xfrm>
              <a:prstGeom prst="rect">
                <a:avLst/>
              </a:prstGeom>
              <a:blipFill>
                <a:blip r:embed="rId5"/>
                <a:stretch>
                  <a:fillRect l="-535" b="-16176"/>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71DBDED8-8509-7B55-26FC-C2F2626045A4}"/>
              </a:ext>
            </a:extLst>
          </p:cNvPr>
          <p:cNvSpPr txBox="1"/>
          <p:nvPr/>
        </p:nvSpPr>
        <p:spPr>
          <a:xfrm>
            <a:off x="1002378" y="5117350"/>
            <a:ext cx="5310443"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  剪枝的标准：使子树损失函数变小</a:t>
            </a:r>
          </a:p>
        </p:txBody>
      </p:sp>
      <p:sp>
        <p:nvSpPr>
          <p:cNvPr id="32" name="左大括号 31">
            <a:extLst>
              <a:ext uri="{FF2B5EF4-FFF2-40B4-BE49-F238E27FC236}">
                <a16:creationId xmlns:a16="http://schemas.microsoft.com/office/drawing/2014/main" id="{D32A74C4-4B8D-7EF8-3ED7-683A6635E088}"/>
              </a:ext>
            </a:extLst>
          </p:cNvPr>
          <p:cNvSpPr/>
          <p:nvPr/>
        </p:nvSpPr>
        <p:spPr>
          <a:xfrm>
            <a:off x="6096000" y="4962617"/>
            <a:ext cx="597763" cy="824265"/>
          </a:xfrm>
          <a:prstGeom prst="lef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6FB1913-4E8D-AE94-BB96-2CE6AD0CB149}"/>
              </a:ext>
            </a:extLst>
          </p:cNvPr>
          <p:cNvSpPr txBox="1"/>
          <p:nvPr/>
        </p:nvSpPr>
        <p:spPr>
          <a:xfrm>
            <a:off x="6797336" y="4786212"/>
            <a:ext cx="4653379" cy="461665"/>
          </a:xfrm>
          <a:prstGeom prst="rect">
            <a:avLst/>
          </a:prstGeom>
          <a:noFill/>
        </p:spPr>
        <p:txBody>
          <a:bodyPr wrap="square" rtlCol="0">
            <a:spAutoFit/>
          </a:bodyPr>
          <a:lstStyle/>
          <a:p>
            <a:pPr algn="just"/>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减小树</a:t>
            </a:r>
            <a:r>
              <a:rPr lang="en-US" altLang="zh-CN" sz="2400" dirty="0">
                <a:latin typeface="仿宋" panose="02010609060101010101" pitchFamily="49" charset="-122"/>
                <a:ea typeface="仿宋" panose="02010609060101010101" pitchFamily="49" charset="-122"/>
              </a:rPr>
              <a:t>T</a:t>
            </a:r>
            <a:r>
              <a:rPr lang="zh-CN" altLang="en-US" sz="2400" dirty="0">
                <a:latin typeface="仿宋" panose="02010609060101010101" pitchFamily="49" charset="-122"/>
                <a:ea typeface="仿宋" panose="02010609060101010101" pitchFamily="49" charset="-122"/>
              </a:rPr>
              <a:t>的误差代价</a:t>
            </a:r>
          </a:p>
        </p:txBody>
      </p:sp>
      <p:sp>
        <p:nvSpPr>
          <p:cNvPr id="34" name="文本框 33">
            <a:extLst>
              <a:ext uri="{FF2B5EF4-FFF2-40B4-BE49-F238E27FC236}">
                <a16:creationId xmlns:a16="http://schemas.microsoft.com/office/drawing/2014/main" id="{5FD855C3-5B79-6BAF-086E-6641AB2FD97C}"/>
              </a:ext>
            </a:extLst>
          </p:cNvPr>
          <p:cNvSpPr txBox="1"/>
          <p:nvPr/>
        </p:nvSpPr>
        <p:spPr>
          <a:xfrm>
            <a:off x="6797336" y="5528118"/>
            <a:ext cx="4653379" cy="830997"/>
          </a:xfrm>
          <a:prstGeom prst="rect">
            <a:avLst/>
          </a:prstGeom>
          <a:noFill/>
        </p:spPr>
        <p:txBody>
          <a:bodyPr wrap="square" rtlCol="0">
            <a:spAutoFit/>
          </a:bodyPr>
          <a:lstStyle/>
          <a:p>
            <a:pPr algn="just"/>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减小树</a:t>
            </a:r>
            <a:r>
              <a:rPr lang="en-US" altLang="zh-CN" sz="2400" dirty="0">
                <a:latin typeface="仿宋" panose="02010609060101010101" pitchFamily="49" charset="-122"/>
                <a:ea typeface="仿宋" panose="02010609060101010101" pitchFamily="49" charset="-122"/>
              </a:rPr>
              <a:t>T</a:t>
            </a:r>
            <a:r>
              <a:rPr lang="zh-CN" altLang="en-US" sz="2400" dirty="0">
                <a:latin typeface="仿宋" panose="02010609060101010101" pitchFamily="49" charset="-122"/>
                <a:ea typeface="仿宋" panose="02010609060101010101" pitchFamily="49" charset="-122"/>
              </a:rPr>
              <a:t>的叶子结点个数，即将此树剪掉</a:t>
            </a:r>
          </a:p>
        </p:txBody>
      </p:sp>
    </p:spTree>
    <p:extLst>
      <p:ext uri="{BB962C8B-B14F-4D97-AF65-F5344CB8AC3E}">
        <p14:creationId xmlns:p14="http://schemas.microsoft.com/office/powerpoint/2010/main" val="302720110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1+#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circle(in)">
                                      <p:cBhvr>
                                        <p:cTn id="37" dur="20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9" grpId="0"/>
      <p:bldP spid="31" grpId="0"/>
      <p:bldP spid="32" grpId="0" animBg="1"/>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CC8A905C-0621-4833-9C32-EEF2E6E6B175}"/>
              </a:ext>
            </a:extLst>
          </p:cNvPr>
          <p:cNvSpPr/>
          <p:nvPr/>
        </p:nvSpPr>
        <p:spPr>
          <a:xfrm>
            <a:off x="188495" y="826502"/>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sz="2400" dirty="0"/>
          </a:p>
        </p:txBody>
      </p:sp>
      <p:sp>
        <p:nvSpPr>
          <p:cNvPr id="9" name="文本框 8">
            <a:extLst>
              <a:ext uri="{FF2B5EF4-FFF2-40B4-BE49-F238E27FC236}">
                <a16:creationId xmlns:a16="http://schemas.microsoft.com/office/drawing/2014/main" id="{73B45A9A-EC9D-BBF3-80FC-2E7EF76ABB19}"/>
              </a:ext>
            </a:extLst>
          </p:cNvPr>
          <p:cNvSpPr txBox="1"/>
          <p:nvPr/>
        </p:nvSpPr>
        <p:spPr>
          <a:xfrm>
            <a:off x="3152274" y="174773"/>
            <a:ext cx="6096000" cy="584775"/>
          </a:xfrm>
          <a:prstGeom prst="rect">
            <a:avLst/>
          </a:prstGeom>
          <a:noFill/>
        </p:spPr>
        <p:txBody>
          <a:bodyPr wrap="square">
            <a:spAutoFit/>
          </a:bodyPr>
          <a:lstStyle/>
          <a:p>
            <a:pPr algn="ctr"/>
            <a:r>
              <a:rPr lang="zh-CN" altLang="en-US" sz="3200" dirty="0">
                <a:solidFill>
                  <a:srgbClr val="000000"/>
                </a:solidFill>
                <a:latin typeface="华文仿宋" panose="02010600040101010101" pitchFamily="2" charset="-122"/>
                <a:ea typeface="华文仿宋" panose="02010600040101010101" pitchFamily="2" charset="-122"/>
              </a:rPr>
              <a:t>剪枝处理</a:t>
            </a:r>
          </a:p>
        </p:txBody>
      </p:sp>
      <p:sp>
        <p:nvSpPr>
          <p:cNvPr id="3" name="文本框 2">
            <a:extLst>
              <a:ext uri="{FF2B5EF4-FFF2-40B4-BE49-F238E27FC236}">
                <a16:creationId xmlns:a16="http://schemas.microsoft.com/office/drawing/2014/main" id="{40E6E311-EDE5-39A9-D8D2-FCFD3DF5DC0A}"/>
              </a:ext>
            </a:extLst>
          </p:cNvPr>
          <p:cNvSpPr txBox="1"/>
          <p:nvPr/>
        </p:nvSpPr>
        <p:spPr>
          <a:xfrm>
            <a:off x="1095614" y="1204484"/>
            <a:ext cx="10209320"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对于任意子树</a:t>
            </a:r>
            <a:r>
              <a:rPr lang="en-US" altLang="zh-CN" sz="2400" dirty="0">
                <a:latin typeface="仿宋" panose="02010609060101010101" pitchFamily="49" charset="-122"/>
                <a:ea typeface="仿宋" panose="02010609060101010101" pitchFamily="49" charset="-122"/>
              </a:rPr>
              <a:t>T</a:t>
            </a:r>
            <a:endParaRPr lang="zh-CN" altLang="en-US" sz="2400" dirty="0">
              <a:latin typeface="仿宋" panose="02010609060101010101" pitchFamily="49" charset="-122"/>
              <a:ea typeface="仿宋" panose="02010609060101010101" pitchFamily="49" charset="-122"/>
            </a:endParaRP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a:extLst>
              <a:ext uri="{FF2B5EF4-FFF2-40B4-BE49-F238E27FC236}">
                <a16:creationId xmlns:a16="http://schemas.microsoft.com/office/drawing/2014/main" id="{F0B92493-DB4F-1E8B-5F0D-A8683D9B5578}"/>
              </a:ext>
            </a:extLst>
          </p:cNvPr>
          <p:cNvSpPr txBox="1"/>
          <p:nvPr/>
        </p:nvSpPr>
        <p:spPr>
          <a:xfrm>
            <a:off x="2437620" y="1709006"/>
            <a:ext cx="2710649"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剪枝前：</a:t>
            </a:r>
          </a:p>
        </p:txBody>
      </p:sp>
      <p:sp>
        <p:nvSpPr>
          <p:cNvPr id="35" name="文本框 34">
            <a:extLst>
              <a:ext uri="{FF2B5EF4-FFF2-40B4-BE49-F238E27FC236}">
                <a16:creationId xmlns:a16="http://schemas.microsoft.com/office/drawing/2014/main" id="{30DEF956-96B6-1754-F36F-F51BBC02531A}"/>
              </a:ext>
            </a:extLst>
          </p:cNvPr>
          <p:cNvSpPr txBox="1"/>
          <p:nvPr/>
        </p:nvSpPr>
        <p:spPr>
          <a:xfrm>
            <a:off x="2437620" y="2303572"/>
            <a:ext cx="2710649"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剪枝后：</a:t>
            </a:r>
          </a:p>
        </p:txBody>
      </p:sp>
      <p:sp>
        <p:nvSpPr>
          <p:cNvPr id="2" name="文本框 1">
            <a:extLst>
              <a:ext uri="{FF2B5EF4-FFF2-40B4-BE49-F238E27FC236}">
                <a16:creationId xmlns:a16="http://schemas.microsoft.com/office/drawing/2014/main" id="{C37832D6-4CDE-2932-E1F9-62E55D495292}"/>
              </a:ext>
            </a:extLst>
          </p:cNvPr>
          <p:cNvSpPr txBox="1"/>
          <p:nvPr/>
        </p:nvSpPr>
        <p:spPr>
          <a:xfrm>
            <a:off x="2437620" y="3846939"/>
            <a:ext cx="2399152"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剪枝后损失函数：</a:t>
            </a:r>
          </a:p>
        </p:txBody>
      </p:sp>
      <p:sp>
        <p:nvSpPr>
          <p:cNvPr id="4" name="文本框 3">
            <a:extLst>
              <a:ext uri="{FF2B5EF4-FFF2-40B4-BE49-F238E27FC236}">
                <a16:creationId xmlns:a16="http://schemas.microsoft.com/office/drawing/2014/main" id="{F1DA48AC-5A4D-04A1-2E3E-47F2DE9B1AB2}"/>
              </a:ext>
            </a:extLst>
          </p:cNvPr>
          <p:cNvSpPr txBox="1"/>
          <p:nvPr/>
        </p:nvSpPr>
        <p:spPr>
          <a:xfrm>
            <a:off x="2437620" y="3116678"/>
            <a:ext cx="2399152"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剪枝前损失函数：</a:t>
            </a:r>
          </a:p>
        </p:txBody>
      </p:sp>
      <p:pic>
        <p:nvPicPr>
          <p:cNvPr id="8" name="图片 7">
            <a:extLst>
              <a:ext uri="{FF2B5EF4-FFF2-40B4-BE49-F238E27FC236}">
                <a16:creationId xmlns:a16="http://schemas.microsoft.com/office/drawing/2014/main" id="{CED96D0D-76DD-39F4-D17C-4EBD77824412}"/>
              </a:ext>
            </a:extLst>
          </p:cNvPr>
          <p:cNvPicPr>
            <a:picLocks noChangeAspect="1"/>
          </p:cNvPicPr>
          <p:nvPr/>
        </p:nvPicPr>
        <p:blipFill>
          <a:blip r:embed="rId4"/>
          <a:stretch>
            <a:fillRect/>
          </a:stretch>
        </p:blipFill>
        <p:spPr>
          <a:xfrm>
            <a:off x="5661089" y="3172278"/>
            <a:ext cx="2849616" cy="470579"/>
          </a:xfrm>
          <a:prstGeom prst="rect">
            <a:avLst/>
          </a:prstGeom>
        </p:spPr>
      </p:pic>
      <p:pic>
        <p:nvPicPr>
          <p:cNvPr id="13" name="图片 12">
            <a:extLst>
              <a:ext uri="{FF2B5EF4-FFF2-40B4-BE49-F238E27FC236}">
                <a16:creationId xmlns:a16="http://schemas.microsoft.com/office/drawing/2014/main" id="{58FDBF0E-4254-2048-1177-72D9DF450EC2}"/>
              </a:ext>
            </a:extLst>
          </p:cNvPr>
          <p:cNvPicPr>
            <a:picLocks noChangeAspect="1"/>
          </p:cNvPicPr>
          <p:nvPr/>
        </p:nvPicPr>
        <p:blipFill>
          <a:blip r:embed="rId5"/>
          <a:stretch>
            <a:fillRect/>
          </a:stretch>
        </p:blipFill>
        <p:spPr>
          <a:xfrm>
            <a:off x="5768909" y="3857593"/>
            <a:ext cx="2405182" cy="470579"/>
          </a:xfrm>
          <a:prstGeom prst="rect">
            <a:avLst/>
          </a:prstGeom>
        </p:spPr>
      </p:pic>
      <p:pic>
        <p:nvPicPr>
          <p:cNvPr id="16" name="图片 15">
            <a:extLst>
              <a:ext uri="{FF2B5EF4-FFF2-40B4-BE49-F238E27FC236}">
                <a16:creationId xmlns:a16="http://schemas.microsoft.com/office/drawing/2014/main" id="{38C2BEC9-284D-86B5-B2F9-BB7C4547E0D5}"/>
              </a:ext>
            </a:extLst>
          </p:cNvPr>
          <p:cNvPicPr>
            <a:picLocks noChangeAspect="1"/>
          </p:cNvPicPr>
          <p:nvPr/>
        </p:nvPicPr>
        <p:blipFill>
          <a:blip r:embed="rId6"/>
          <a:stretch>
            <a:fillRect/>
          </a:stretch>
        </p:blipFill>
        <p:spPr>
          <a:xfrm>
            <a:off x="6096000" y="4591477"/>
            <a:ext cx="1973817" cy="470579"/>
          </a:xfrm>
          <a:prstGeom prst="rect">
            <a:avLst/>
          </a:prstGeom>
        </p:spPr>
      </p:pic>
      <p:pic>
        <p:nvPicPr>
          <p:cNvPr id="18" name="图片 17">
            <a:extLst>
              <a:ext uri="{FF2B5EF4-FFF2-40B4-BE49-F238E27FC236}">
                <a16:creationId xmlns:a16="http://schemas.microsoft.com/office/drawing/2014/main" id="{9AF48FE8-2C12-F71A-8E18-274A02B4DC34}"/>
              </a:ext>
            </a:extLst>
          </p:cNvPr>
          <p:cNvPicPr>
            <a:picLocks noChangeAspect="1"/>
          </p:cNvPicPr>
          <p:nvPr/>
        </p:nvPicPr>
        <p:blipFill>
          <a:blip r:embed="rId7"/>
          <a:stretch>
            <a:fillRect/>
          </a:stretch>
        </p:blipFill>
        <p:spPr>
          <a:xfrm>
            <a:off x="6095999" y="5242106"/>
            <a:ext cx="1973817" cy="470579"/>
          </a:xfrm>
          <a:prstGeom prst="rect">
            <a:avLst/>
          </a:prstGeom>
        </p:spPr>
      </p:pic>
      <p:pic>
        <p:nvPicPr>
          <p:cNvPr id="10" name="图片 9">
            <a:extLst>
              <a:ext uri="{FF2B5EF4-FFF2-40B4-BE49-F238E27FC236}">
                <a16:creationId xmlns:a16="http://schemas.microsoft.com/office/drawing/2014/main" id="{1802C919-0776-02A4-DA4F-F2AD2295C75E}"/>
              </a:ext>
            </a:extLst>
          </p:cNvPr>
          <p:cNvPicPr>
            <a:picLocks noChangeAspect="1"/>
          </p:cNvPicPr>
          <p:nvPr/>
        </p:nvPicPr>
        <p:blipFill>
          <a:blip r:embed="rId8"/>
          <a:stretch>
            <a:fillRect/>
          </a:stretch>
        </p:blipFill>
        <p:spPr>
          <a:xfrm>
            <a:off x="6095998" y="5842325"/>
            <a:ext cx="1973817" cy="470579"/>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7115A70-67F5-F4DD-C240-A5A524433A98}"/>
                  </a:ext>
                </a:extLst>
              </p:cNvPr>
              <p:cNvSpPr txBox="1"/>
              <p:nvPr/>
            </p:nvSpPr>
            <p:spPr>
              <a:xfrm>
                <a:off x="3800587" y="1700157"/>
                <a:ext cx="5102391"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有</a:t>
                </a:r>
                <a:r>
                  <a:rPr lang="en-US" altLang="zh-CN" sz="2400" dirty="0">
                    <a:latin typeface="华文仿宋" panose="02010600040101010101" pitchFamily="2" charset="-122"/>
                    <a:ea typeface="华文仿宋" panose="02010600040101010101" pitchFamily="2" charset="-122"/>
                  </a:rPr>
                  <a:t>|</a:t>
                </a:r>
                <a14:m>
                  <m:oMath xmlns:m="http://schemas.openxmlformats.org/officeDocument/2006/math">
                    <m:sSub>
                      <m:sSubPr>
                        <m:ctrlPr>
                          <a:rPr lang="pt-BR"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oMath>
                </a14:m>
                <a:r>
                  <a:rPr lang="zh-CN" altLang="en-US" sz="2400" dirty="0">
                    <a:latin typeface="华文仿宋" panose="02010600040101010101" pitchFamily="2" charset="-122"/>
                    <a:ea typeface="华文仿宋" panose="02010600040101010101" pitchFamily="2" charset="-122"/>
                  </a:rPr>
                  <a:t>个叶子节点，误差代价为</a:t>
                </a:r>
                <a:r>
                  <a:rPr lang="en-US" altLang="zh-CN" sz="2400" dirty="0">
                    <a:latin typeface="华文仿宋" panose="02010600040101010101" pitchFamily="2" charset="-122"/>
                    <a:ea typeface="华文仿宋" panose="02010600040101010101" pitchFamily="2" charset="-122"/>
                  </a:rPr>
                  <a:t>C(</a:t>
                </a:r>
                <a14:m>
                  <m:oMath xmlns:m="http://schemas.openxmlformats.org/officeDocument/2006/math">
                    <m:sSub>
                      <m:sSubPr>
                        <m:ctrlPr>
                          <a:rPr lang="pt-BR"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𝑡</m:t>
                        </m:r>
                      </m:sub>
                    </m:sSub>
                    <m:r>
                      <a:rPr lang="en-US" altLang="zh-CN" sz="2400" b="0" i="1" smtClean="0">
                        <a:latin typeface="Cambria Math" panose="02040503050406030204" pitchFamily="18" charset="0"/>
                      </a:rPr>
                      <m:t>)</m:t>
                    </m:r>
                  </m:oMath>
                </a14:m>
                <a:endParaRPr lang="zh-CN" altLang="en-US" sz="2400" dirty="0">
                  <a:latin typeface="华文仿宋" panose="02010600040101010101" pitchFamily="2" charset="-122"/>
                  <a:ea typeface="华文仿宋" panose="02010600040101010101" pitchFamily="2" charset="-122"/>
                </a:endParaRPr>
              </a:p>
            </p:txBody>
          </p:sp>
        </mc:Choice>
        <mc:Fallback xmlns="">
          <p:sp>
            <p:nvSpPr>
              <p:cNvPr id="5" name="文本框 4">
                <a:extLst>
                  <a:ext uri="{FF2B5EF4-FFF2-40B4-BE49-F238E27FC236}">
                    <a16:creationId xmlns:a16="http://schemas.microsoft.com/office/drawing/2014/main" id="{47115A70-67F5-F4DD-C240-A5A524433A98}"/>
                  </a:ext>
                </a:extLst>
              </p:cNvPr>
              <p:cNvSpPr txBox="1">
                <a:spLocks noRot="1" noChangeAspect="1" noMove="1" noResize="1" noEditPoints="1" noAdjustHandles="1" noChangeArrowheads="1" noChangeShapeType="1" noTextEdit="1"/>
              </p:cNvSpPr>
              <p:nvPr/>
            </p:nvSpPr>
            <p:spPr>
              <a:xfrm>
                <a:off x="3800587" y="1700157"/>
                <a:ext cx="5102391" cy="461665"/>
              </a:xfrm>
              <a:prstGeom prst="rect">
                <a:avLst/>
              </a:prstGeom>
              <a:blipFill>
                <a:blip r:embed="rId9"/>
                <a:stretch>
                  <a:fillRect l="-1792"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7D45BDD-4C51-424F-E0D1-94EBA42FCD4A}"/>
                  </a:ext>
                </a:extLst>
              </p:cNvPr>
              <p:cNvSpPr txBox="1"/>
              <p:nvPr/>
            </p:nvSpPr>
            <p:spPr>
              <a:xfrm>
                <a:off x="3839742" y="2292468"/>
                <a:ext cx="5551740"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有本身</a:t>
                </a:r>
                <a:r>
                  <a:rPr lang="zh-CN" altLang="en-US" sz="2400" dirty="0">
                    <a:solidFill>
                      <a:srgbClr val="FF0000"/>
                    </a:solidFill>
                    <a:latin typeface="华文仿宋" panose="02010600040101010101" pitchFamily="2" charset="-122"/>
                    <a:ea typeface="华文仿宋" panose="02010600040101010101" pitchFamily="2" charset="-122"/>
                  </a:rPr>
                  <a:t>一个</a:t>
                </a:r>
                <a:r>
                  <a:rPr lang="zh-CN" altLang="en-US" sz="2400" dirty="0">
                    <a:latin typeface="华文仿宋" panose="02010600040101010101" pitchFamily="2" charset="-122"/>
                    <a:ea typeface="华文仿宋" panose="02010600040101010101" pitchFamily="2" charset="-122"/>
                  </a:rPr>
                  <a:t>叶子节点，误差代价为</a:t>
                </a:r>
                <a14:m>
                  <m:oMath xmlns:m="http://schemas.openxmlformats.org/officeDocument/2006/math">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oMath>
                </a14:m>
                <a:endParaRPr lang="zh-CN" altLang="en-US" sz="2400" dirty="0">
                  <a:latin typeface="华文仿宋" panose="02010600040101010101" pitchFamily="2" charset="-122"/>
                  <a:ea typeface="华文仿宋" panose="02010600040101010101" pitchFamily="2" charset="-122"/>
                </a:endParaRPr>
              </a:p>
            </p:txBody>
          </p:sp>
        </mc:Choice>
        <mc:Fallback xmlns="">
          <p:sp>
            <p:nvSpPr>
              <p:cNvPr id="7" name="文本框 6">
                <a:extLst>
                  <a:ext uri="{FF2B5EF4-FFF2-40B4-BE49-F238E27FC236}">
                    <a16:creationId xmlns:a16="http://schemas.microsoft.com/office/drawing/2014/main" id="{E7D45BDD-4C51-424F-E0D1-94EBA42FCD4A}"/>
                  </a:ext>
                </a:extLst>
              </p:cNvPr>
              <p:cNvSpPr txBox="1">
                <a:spLocks noRot="1" noChangeAspect="1" noMove="1" noResize="1" noEditPoints="1" noAdjustHandles="1" noChangeArrowheads="1" noChangeShapeType="1" noTextEdit="1"/>
              </p:cNvSpPr>
              <p:nvPr/>
            </p:nvSpPr>
            <p:spPr>
              <a:xfrm>
                <a:off x="3839742" y="2292468"/>
                <a:ext cx="5551740" cy="461665"/>
              </a:xfrm>
              <a:prstGeom prst="rect">
                <a:avLst/>
              </a:prstGeom>
              <a:blipFill>
                <a:blip r:embed="rId10"/>
                <a:stretch>
                  <a:fillRect l="-1756"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DA66698-C7C6-9976-BF6D-CE0743D2975B}"/>
                  </a:ext>
                </a:extLst>
              </p:cNvPr>
              <p:cNvSpPr txBox="1"/>
              <p:nvPr/>
            </p:nvSpPr>
            <p:spPr>
              <a:xfrm>
                <a:off x="1791765" y="4555303"/>
                <a:ext cx="3690862"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若当</a:t>
                </a:r>
                <a14:m>
                  <m:oMath xmlns:m="http://schemas.openxmlformats.org/officeDocument/2006/math">
                    <m:r>
                      <a:rPr lang="zh-CN" altLang="pt-BR" sz="2400" i="1" dirty="0" smtClean="0">
                        <a:latin typeface="Cambria Math" panose="02040503050406030204" pitchFamily="18" charset="0"/>
                      </a:rPr>
                      <m:t>𝛼</m:t>
                    </m:r>
                    <m:r>
                      <a:rPr lang="en-US" altLang="zh-CN" sz="2400" b="0" i="1" dirty="0" smtClean="0">
                        <a:latin typeface="Cambria Math" panose="02040503050406030204" pitchFamily="18" charset="0"/>
                      </a:rPr>
                      <m:t>=0</m:t>
                    </m:r>
                  </m:oMath>
                </a14:m>
                <a:r>
                  <a:rPr lang="zh-CN" altLang="en-US" sz="2400" dirty="0">
                    <a:latin typeface="华文仿宋" panose="02010600040101010101" pitchFamily="2" charset="-122"/>
                    <a:ea typeface="华文仿宋" panose="02010600040101010101" pitchFamily="2" charset="-122"/>
                  </a:rPr>
                  <a:t>或者足够小时：</a:t>
                </a:r>
              </a:p>
            </p:txBody>
          </p:sp>
        </mc:Choice>
        <mc:Fallback xmlns="">
          <p:sp>
            <p:nvSpPr>
              <p:cNvPr id="11" name="文本框 10">
                <a:extLst>
                  <a:ext uri="{FF2B5EF4-FFF2-40B4-BE49-F238E27FC236}">
                    <a16:creationId xmlns:a16="http://schemas.microsoft.com/office/drawing/2014/main" id="{8DA66698-C7C6-9976-BF6D-CE0743D2975B}"/>
                  </a:ext>
                </a:extLst>
              </p:cNvPr>
              <p:cNvSpPr txBox="1">
                <a:spLocks noRot="1" noChangeAspect="1" noMove="1" noResize="1" noEditPoints="1" noAdjustHandles="1" noChangeArrowheads="1" noChangeShapeType="1" noTextEdit="1"/>
              </p:cNvSpPr>
              <p:nvPr/>
            </p:nvSpPr>
            <p:spPr>
              <a:xfrm>
                <a:off x="1791765" y="4555303"/>
                <a:ext cx="3690862" cy="461665"/>
              </a:xfrm>
              <a:prstGeom prst="rect">
                <a:avLst/>
              </a:prstGeom>
              <a:blipFill>
                <a:blip r:embed="rId11"/>
                <a:stretch>
                  <a:fillRect l="-2645" t="-10526" r="-2314"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7BB47B6-B894-7187-AF1E-6C3EECCDE8CE}"/>
                  </a:ext>
                </a:extLst>
              </p:cNvPr>
              <p:cNvSpPr txBox="1"/>
              <p:nvPr/>
            </p:nvSpPr>
            <p:spPr>
              <a:xfrm>
                <a:off x="1784115" y="5200610"/>
                <a:ext cx="4392917"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当</a:t>
                </a:r>
                <a14:m>
                  <m:oMath xmlns:m="http://schemas.openxmlformats.org/officeDocument/2006/math">
                    <m:r>
                      <a:rPr lang="zh-CN" altLang="pt-BR" sz="2400" i="1" dirty="0" smtClean="0">
                        <a:latin typeface="Cambria Math" panose="02040503050406030204" pitchFamily="18" charset="0"/>
                      </a:rPr>
                      <m:t>𝛼</m:t>
                    </m:r>
                  </m:oMath>
                </a14:m>
                <a:r>
                  <a:rPr lang="zh-CN" altLang="en-US" sz="2400" dirty="0">
                    <a:latin typeface="华文仿宋" panose="02010600040101010101" pitchFamily="2" charset="-122"/>
                    <a:ea typeface="华文仿宋" panose="02010600040101010101" pitchFamily="2" charset="-122"/>
                  </a:rPr>
                  <a:t>持续增大，在某一时刻：</a:t>
                </a:r>
              </a:p>
            </p:txBody>
          </p:sp>
        </mc:Choice>
        <mc:Fallback xmlns="">
          <p:sp>
            <p:nvSpPr>
              <p:cNvPr id="15" name="文本框 14">
                <a:extLst>
                  <a:ext uri="{FF2B5EF4-FFF2-40B4-BE49-F238E27FC236}">
                    <a16:creationId xmlns:a16="http://schemas.microsoft.com/office/drawing/2014/main" id="{87BB47B6-B894-7187-AF1E-6C3EECCDE8CE}"/>
                  </a:ext>
                </a:extLst>
              </p:cNvPr>
              <p:cNvSpPr txBox="1">
                <a:spLocks noRot="1" noChangeAspect="1" noMove="1" noResize="1" noEditPoints="1" noAdjustHandles="1" noChangeArrowheads="1" noChangeShapeType="1" noTextEdit="1"/>
              </p:cNvSpPr>
              <p:nvPr/>
            </p:nvSpPr>
            <p:spPr>
              <a:xfrm>
                <a:off x="1784115" y="5200610"/>
                <a:ext cx="4392917" cy="461665"/>
              </a:xfrm>
              <a:prstGeom prst="rect">
                <a:avLst/>
              </a:prstGeom>
              <a:blipFill>
                <a:blip r:embed="rId12"/>
                <a:stretch>
                  <a:fillRect l="-2222"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B12BF6A-57B4-9378-CADA-114A941CB26B}"/>
                  </a:ext>
                </a:extLst>
              </p:cNvPr>
              <p:cNvSpPr txBox="1"/>
              <p:nvPr/>
            </p:nvSpPr>
            <p:spPr>
              <a:xfrm>
                <a:off x="2437620" y="5763095"/>
                <a:ext cx="2204102"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当</a:t>
                </a:r>
                <a14:m>
                  <m:oMath xmlns:m="http://schemas.openxmlformats.org/officeDocument/2006/math">
                    <m:r>
                      <a:rPr lang="zh-CN" altLang="pt-BR" sz="2400" i="1" dirty="0" smtClean="0">
                        <a:latin typeface="Cambria Math" panose="02040503050406030204" pitchFamily="18" charset="0"/>
                      </a:rPr>
                      <m:t>𝛼</m:t>
                    </m:r>
                  </m:oMath>
                </a14:m>
                <a:r>
                  <a:rPr lang="zh-CN" altLang="en-US" sz="2400" dirty="0">
                    <a:latin typeface="华文仿宋" panose="02010600040101010101" pitchFamily="2" charset="-122"/>
                    <a:ea typeface="华文仿宋" panose="02010600040101010101" pitchFamily="2" charset="-122"/>
                  </a:rPr>
                  <a:t>继续增大：</a:t>
                </a:r>
              </a:p>
            </p:txBody>
          </p:sp>
        </mc:Choice>
        <mc:Fallback xmlns="">
          <p:sp>
            <p:nvSpPr>
              <p:cNvPr id="17" name="文本框 16">
                <a:extLst>
                  <a:ext uri="{FF2B5EF4-FFF2-40B4-BE49-F238E27FC236}">
                    <a16:creationId xmlns:a16="http://schemas.microsoft.com/office/drawing/2014/main" id="{4B12BF6A-57B4-9378-CADA-114A941CB26B}"/>
                  </a:ext>
                </a:extLst>
              </p:cNvPr>
              <p:cNvSpPr txBox="1">
                <a:spLocks noRot="1" noChangeAspect="1" noMove="1" noResize="1" noEditPoints="1" noAdjustHandles="1" noChangeArrowheads="1" noChangeShapeType="1" noTextEdit="1"/>
              </p:cNvSpPr>
              <p:nvPr/>
            </p:nvSpPr>
            <p:spPr>
              <a:xfrm>
                <a:off x="2437620" y="5763095"/>
                <a:ext cx="2204102" cy="461665"/>
              </a:xfrm>
              <a:prstGeom prst="rect">
                <a:avLst/>
              </a:prstGeom>
              <a:blipFill>
                <a:blip r:embed="rId13"/>
                <a:stretch>
                  <a:fillRect l="-4432" t="-10526" r="-4155"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00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1000"/>
                                        <p:tgtEl>
                                          <p:spTgt spid="2"/>
                                        </p:tgtEl>
                                      </p:cBhvr>
                                    </p:animEffect>
                                    <p:anim calcmode="lin" valueType="num">
                                      <p:cBhvr>
                                        <p:cTn id="47" dur="1000" fill="hold"/>
                                        <p:tgtEl>
                                          <p:spTgt spid="2"/>
                                        </p:tgtEl>
                                        <p:attrNameLst>
                                          <p:attrName>ppt_x</p:attrName>
                                        </p:attrNameLst>
                                      </p:cBhvr>
                                      <p:tavLst>
                                        <p:tav tm="0">
                                          <p:val>
                                            <p:strVal val="#ppt_x"/>
                                          </p:val>
                                        </p:tav>
                                        <p:tav tm="100000">
                                          <p:val>
                                            <p:strVal val="#ppt_x"/>
                                          </p:val>
                                        </p:tav>
                                      </p:tavLst>
                                    </p:anim>
                                    <p:anim calcmode="lin" valueType="num">
                                      <p:cBhvr>
                                        <p:cTn id="4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35" grpId="0"/>
      <p:bldP spid="2" grpId="0"/>
      <p:bldP spid="4" grpId="0"/>
      <p:bldP spid="5" grpId="0"/>
      <p:bldP spid="7" grpId="0"/>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CC8A905C-0621-4833-9C32-EEF2E6E6B175}"/>
              </a:ext>
            </a:extLst>
          </p:cNvPr>
          <p:cNvSpPr/>
          <p:nvPr/>
        </p:nvSpPr>
        <p:spPr>
          <a:xfrm>
            <a:off x="188495" y="759548"/>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sz="2400" dirty="0"/>
          </a:p>
        </p:txBody>
      </p:sp>
      <p:sp>
        <p:nvSpPr>
          <p:cNvPr id="9" name="文本框 8">
            <a:extLst>
              <a:ext uri="{FF2B5EF4-FFF2-40B4-BE49-F238E27FC236}">
                <a16:creationId xmlns:a16="http://schemas.microsoft.com/office/drawing/2014/main" id="{73B45A9A-EC9D-BBF3-80FC-2E7EF76ABB19}"/>
              </a:ext>
            </a:extLst>
          </p:cNvPr>
          <p:cNvSpPr txBox="1"/>
          <p:nvPr/>
        </p:nvSpPr>
        <p:spPr>
          <a:xfrm>
            <a:off x="3152274" y="174773"/>
            <a:ext cx="6096000" cy="584775"/>
          </a:xfrm>
          <a:prstGeom prst="rect">
            <a:avLst/>
          </a:prstGeom>
          <a:noFill/>
        </p:spPr>
        <p:txBody>
          <a:bodyPr wrap="square">
            <a:spAutoFit/>
          </a:bodyPr>
          <a:lstStyle/>
          <a:p>
            <a:pPr algn="ctr"/>
            <a:r>
              <a:rPr lang="zh-CN" altLang="en-US" sz="3200" dirty="0">
                <a:solidFill>
                  <a:srgbClr val="000000"/>
                </a:solidFill>
                <a:latin typeface="华文仿宋" panose="02010600040101010101" pitchFamily="2" charset="-122"/>
                <a:ea typeface="华文仿宋" panose="02010600040101010101" pitchFamily="2" charset="-122"/>
              </a:rPr>
              <a:t>剪枝处理</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DE71000F-DE5A-C8D0-4994-565D5A1009D7}"/>
              </a:ext>
            </a:extLst>
          </p:cNvPr>
          <p:cNvPicPr>
            <a:picLocks noChangeAspect="1"/>
          </p:cNvPicPr>
          <p:nvPr/>
        </p:nvPicPr>
        <p:blipFill>
          <a:blip r:embed="rId4"/>
          <a:stretch>
            <a:fillRect/>
          </a:stretch>
        </p:blipFill>
        <p:spPr>
          <a:xfrm>
            <a:off x="1079549" y="1690315"/>
            <a:ext cx="3385554" cy="470579"/>
          </a:xfrm>
          <a:prstGeom prst="rect">
            <a:avLst/>
          </a:prstGeom>
        </p:spPr>
      </p:pic>
      <p:pic>
        <p:nvPicPr>
          <p:cNvPr id="10" name="图片 9">
            <a:extLst>
              <a:ext uri="{FF2B5EF4-FFF2-40B4-BE49-F238E27FC236}">
                <a16:creationId xmlns:a16="http://schemas.microsoft.com/office/drawing/2014/main" id="{7990A8F6-5A07-7DB3-1553-2EC354C3B0D0}"/>
              </a:ext>
            </a:extLst>
          </p:cNvPr>
          <p:cNvPicPr>
            <a:picLocks noChangeAspect="1"/>
          </p:cNvPicPr>
          <p:nvPr/>
        </p:nvPicPr>
        <p:blipFill>
          <a:blip r:embed="rId5"/>
          <a:stretch>
            <a:fillRect/>
          </a:stretch>
        </p:blipFill>
        <p:spPr>
          <a:xfrm>
            <a:off x="4691556" y="2509702"/>
            <a:ext cx="2649641" cy="1112195"/>
          </a:xfrm>
          <a:prstGeom prst="rect">
            <a:avLst/>
          </a:prstGeom>
        </p:spPr>
      </p:pic>
      <p:sp>
        <p:nvSpPr>
          <p:cNvPr id="11" name="文本框 10">
            <a:extLst>
              <a:ext uri="{FF2B5EF4-FFF2-40B4-BE49-F238E27FC236}">
                <a16:creationId xmlns:a16="http://schemas.microsoft.com/office/drawing/2014/main" id="{774ABB13-9390-90D0-EAA1-B2CAD403D7E9}"/>
              </a:ext>
            </a:extLst>
          </p:cNvPr>
          <p:cNvSpPr txBox="1"/>
          <p:nvPr/>
        </p:nvSpPr>
        <p:spPr>
          <a:xfrm>
            <a:off x="1159448" y="4111681"/>
            <a:ext cx="10337135"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因此，我们可以将它作为衡量是否</a:t>
            </a:r>
            <a:r>
              <a:rPr lang="zh-CN" altLang="en-US" sz="2400" dirty="0">
                <a:solidFill>
                  <a:srgbClr val="FF0000"/>
                </a:solidFill>
                <a:latin typeface="华文仿宋" panose="02010600040101010101" pitchFamily="2" charset="-122"/>
                <a:ea typeface="华文仿宋" panose="02010600040101010101" pitchFamily="2" charset="-122"/>
              </a:rPr>
              <a:t>应该剪枝的节点参数</a:t>
            </a:r>
            <a:r>
              <a:rPr lang="zh-CN" altLang="en-US" sz="2400" dirty="0">
                <a:latin typeface="华文仿宋" panose="02010600040101010101" pitchFamily="2" charset="-122"/>
                <a:ea typeface="华文仿宋" panose="02010600040101010101" pitchFamily="2" charset="-122"/>
              </a:rPr>
              <a:t>。</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DD902CF-02C2-1B64-6AC4-ACAB40963043}"/>
                  </a:ext>
                </a:extLst>
              </p:cNvPr>
              <p:cNvSpPr txBox="1"/>
              <p:nvPr/>
            </p:nvSpPr>
            <p:spPr>
              <a:xfrm>
                <a:off x="927432" y="4661121"/>
                <a:ext cx="10952086" cy="830997"/>
              </a:xfrm>
              <a:prstGeom prst="rect">
                <a:avLst/>
              </a:prstGeom>
              <a:noFill/>
            </p:spPr>
            <p:txBody>
              <a:bodyPr wrap="square">
                <a:spAutoFit/>
              </a:bodyPr>
              <a:lstStyle/>
              <a:p>
                <a14:m>
                  <m:oMath xmlns:m="http://schemas.openxmlformats.org/officeDocument/2006/math">
                    <m:r>
                      <m:rPr>
                        <m:nor/>
                      </m:rPr>
                      <a:rPr lang="en-US" altLang="zh-CN" sz="2400" b="0" i="0" dirty="0" smtClean="0">
                        <a:latin typeface="华文仿宋" panose="02010600040101010101" pitchFamily="2" charset="-122"/>
                        <a:ea typeface="华文仿宋" panose="02010600040101010101" pitchFamily="2" charset="-122"/>
                      </a:rPr>
                      <m:t>  </m:t>
                    </m:r>
                    <m:r>
                      <m:rPr>
                        <m:nor/>
                      </m:rPr>
                      <a:rPr lang="zh-CN" altLang="en-US" sz="2400" dirty="0">
                        <a:latin typeface="华文仿宋" panose="02010600040101010101" pitchFamily="2" charset="-122"/>
                        <a:ea typeface="华文仿宋" panose="02010600040101010101" pitchFamily="2" charset="-122"/>
                      </a:rPr>
                      <m:t>循环迭代，从底层开始计算每个树节点的</m:t>
                    </m:r>
                    <m:r>
                      <a:rPr lang="zh-CN" altLang="en-US" sz="2400" i="1" smtClean="0">
                        <a:latin typeface="Cambria Math" panose="02040503050406030204" pitchFamily="18" charset="0"/>
                      </a:rPr>
                      <m:t>𝛼</m:t>
                    </m:r>
                  </m:oMath>
                </a14:m>
                <a:r>
                  <a:rPr lang="zh-CN" altLang="en-US" sz="2400" dirty="0">
                    <a:latin typeface="华文仿宋" panose="02010600040101010101" pitchFamily="2" charset="-122"/>
                    <a:ea typeface="华文仿宋" panose="02010600040101010101" pitchFamily="2" charset="-122"/>
                  </a:rPr>
                  <a:t>值，每次剪去</a:t>
                </a:r>
                <a:r>
                  <a:rPr lang="zh-CN" altLang="en-US" sz="2400" dirty="0">
                    <a:solidFill>
                      <a:srgbClr val="FF0000"/>
                    </a:solidFill>
                    <a:latin typeface="华文仿宋" panose="02010600040101010101" pitchFamily="2" charset="-122"/>
                    <a:ea typeface="华文仿宋" panose="02010600040101010101" pitchFamily="2" charset="-122"/>
                  </a:rPr>
                  <a:t>最小值</a:t>
                </a:r>
                <a:r>
                  <a:rPr lang="zh-CN" altLang="en-US" sz="2400" dirty="0">
                    <a:latin typeface="华文仿宋" panose="02010600040101010101" pitchFamily="2" charset="-122"/>
                    <a:ea typeface="华文仿宋" panose="02010600040101010101" pitchFamily="2" charset="-122"/>
                  </a:rPr>
                  <a:t>的树，一直剪到根节点，然后得到一系列最优树。</a:t>
                </a:r>
              </a:p>
            </p:txBody>
          </p:sp>
        </mc:Choice>
        <mc:Fallback xmlns="">
          <p:sp>
            <p:nvSpPr>
              <p:cNvPr id="17" name="文本框 16">
                <a:extLst>
                  <a:ext uri="{FF2B5EF4-FFF2-40B4-BE49-F238E27FC236}">
                    <a16:creationId xmlns:a16="http://schemas.microsoft.com/office/drawing/2014/main" id="{8DD902CF-02C2-1B64-6AC4-ACAB40963043}"/>
                  </a:ext>
                </a:extLst>
              </p:cNvPr>
              <p:cNvSpPr txBox="1">
                <a:spLocks noRot="1" noChangeAspect="1" noMove="1" noResize="1" noEditPoints="1" noAdjustHandles="1" noChangeArrowheads="1" noChangeShapeType="1" noTextEdit="1"/>
              </p:cNvSpPr>
              <p:nvPr/>
            </p:nvSpPr>
            <p:spPr>
              <a:xfrm>
                <a:off x="927432" y="4661121"/>
                <a:ext cx="10952086" cy="830997"/>
              </a:xfrm>
              <a:prstGeom prst="rect">
                <a:avLst/>
              </a:prstGeom>
              <a:blipFill>
                <a:blip r:embed="rId6"/>
                <a:stretch>
                  <a:fillRect l="-835" t="-5882" r="-278" b="-16176"/>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DDF0DA8C-78FB-F994-AD69-382BD6281E9B}"/>
              </a:ext>
            </a:extLst>
          </p:cNvPr>
          <p:cNvSpPr txBox="1"/>
          <p:nvPr/>
        </p:nvSpPr>
        <p:spPr>
          <a:xfrm>
            <a:off x="1159448" y="5541070"/>
            <a:ext cx="10337135"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然后将</a:t>
            </a:r>
            <a:r>
              <a:rPr lang="zh-CN" altLang="en-US" sz="2400" dirty="0">
                <a:solidFill>
                  <a:srgbClr val="FF0000"/>
                </a:solidFill>
                <a:latin typeface="华文仿宋" panose="02010600040101010101" pitchFamily="2" charset="-122"/>
                <a:ea typeface="华文仿宋" panose="02010600040101010101" pitchFamily="2" charset="-122"/>
              </a:rPr>
              <a:t>测试集</a:t>
            </a:r>
            <a:r>
              <a:rPr lang="zh-CN" altLang="en-US" sz="2400" dirty="0">
                <a:latin typeface="华文仿宋" panose="02010600040101010101" pitchFamily="2" charset="-122"/>
                <a:ea typeface="华文仿宋" panose="02010600040101010101" pitchFamily="2" charset="-122"/>
              </a:rPr>
              <a:t>放入建好的决策树中，选择正确率最高的树作为最终的决策树。</a:t>
            </a:r>
          </a:p>
        </p:txBody>
      </p:sp>
    </p:spTree>
    <p:extLst>
      <p:ext uri="{BB962C8B-B14F-4D97-AF65-F5344CB8AC3E}">
        <p14:creationId xmlns:p14="http://schemas.microsoft.com/office/powerpoint/2010/main" val="289138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6"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9E8F9147-81F3-47D2-AAF5-01EC3322D00B}"/>
              </a:ext>
            </a:extLst>
          </p:cNvPr>
          <p:cNvSpPr>
            <a:spLocks noChangeArrowheads="1"/>
          </p:cNvSpPr>
          <p:nvPr/>
        </p:nvSpPr>
        <p:spPr bwMode="auto">
          <a:xfrm>
            <a:off x="4442949" y="1673830"/>
            <a:ext cx="33591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rgbClr val="000000"/>
                </a:solidFill>
                <a:latin typeface="华文仿宋" panose="02010600040101010101" pitchFamily="2" charset="-122"/>
                <a:ea typeface="华文仿宋" panose="02010600040101010101" pitchFamily="2" charset="-122"/>
              </a:rPr>
              <a:t>剪枝优缺点</a:t>
            </a:r>
          </a:p>
        </p:txBody>
      </p:sp>
      <p:pic>
        <p:nvPicPr>
          <p:cNvPr id="25" name="图片 24">
            <a:extLst>
              <a:ext uri="{FF2B5EF4-FFF2-40B4-BE49-F238E27FC236}">
                <a16:creationId xmlns:a16="http://schemas.microsoft.com/office/drawing/2014/main" id="{BAF4A95F-5649-4EBD-B015-9C7B28C7C868}"/>
              </a:ext>
            </a:extLst>
          </p:cNvPr>
          <p:cNvPicPr>
            <a:picLocks noChangeAspect="1"/>
          </p:cNvPicPr>
          <p:nvPr/>
        </p:nvPicPr>
        <p:blipFill rotWithShape="1">
          <a:blip r:embed="rId3">
            <a:extLst>
              <a:ext uri="{28A0092B-C50C-407E-A947-70E740481C1C}">
                <a14:useLocalDpi xmlns:a14="http://schemas.microsoft.com/office/drawing/2010/main" val="0"/>
              </a:ext>
            </a:extLst>
          </a:blip>
          <a:srcRect t="73686" b="10185"/>
          <a:stretch/>
        </p:blipFill>
        <p:spPr>
          <a:xfrm flipV="1">
            <a:off x="397566" y="-9447"/>
            <a:ext cx="10959548" cy="1523794"/>
          </a:xfrm>
          <a:prstGeom prst="rect">
            <a:avLst/>
          </a:prstGeom>
        </p:spPr>
      </p:pic>
      <p:sp>
        <p:nvSpPr>
          <p:cNvPr id="53" name="椭圆 52">
            <a:extLst>
              <a:ext uri="{FF2B5EF4-FFF2-40B4-BE49-F238E27FC236}">
                <a16:creationId xmlns:a16="http://schemas.microsoft.com/office/drawing/2014/main" id="{1BA23328-C74D-4E62-98E8-B76DA5B2F3E5}"/>
              </a:ext>
            </a:extLst>
          </p:cNvPr>
          <p:cNvSpPr/>
          <p:nvPr/>
        </p:nvSpPr>
        <p:spPr>
          <a:xfrm>
            <a:off x="6758284" y="2001148"/>
            <a:ext cx="4313237" cy="4313237"/>
          </a:xfrm>
          <a:prstGeom prst="ellipse">
            <a:avLst/>
          </a:prstGeom>
          <a:solidFill>
            <a:schemeClr val="bg1"/>
          </a:solidFill>
          <a:ln w="76200">
            <a:solidFill>
              <a:srgbClr val="B7D2C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4" name="椭圆 53">
            <a:extLst>
              <a:ext uri="{FF2B5EF4-FFF2-40B4-BE49-F238E27FC236}">
                <a16:creationId xmlns:a16="http://schemas.microsoft.com/office/drawing/2014/main" id="{3BE7FA6E-B26B-4ED2-9332-02CDD83DE5C6}"/>
              </a:ext>
            </a:extLst>
          </p:cNvPr>
          <p:cNvSpPr/>
          <p:nvPr/>
        </p:nvSpPr>
        <p:spPr>
          <a:xfrm>
            <a:off x="1128713" y="2001148"/>
            <a:ext cx="4313237" cy="4313237"/>
          </a:xfrm>
          <a:prstGeom prst="ellipse">
            <a:avLst/>
          </a:prstGeom>
          <a:solidFill>
            <a:schemeClr val="bg1"/>
          </a:solidFill>
          <a:ln w="76200">
            <a:solidFill>
              <a:srgbClr val="B7D2C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55" name="图片 3">
            <a:extLst>
              <a:ext uri="{FF2B5EF4-FFF2-40B4-BE49-F238E27FC236}">
                <a16:creationId xmlns:a16="http://schemas.microsoft.com/office/drawing/2014/main" id="{87D2CBDD-DBD4-47A2-B70E-4B3868DFDBF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3639" y="2046223"/>
            <a:ext cx="4487402"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5">
            <a:extLst>
              <a:ext uri="{FF2B5EF4-FFF2-40B4-BE49-F238E27FC236}">
                <a16:creationId xmlns:a16="http://schemas.microsoft.com/office/drawing/2014/main" id="{E4B097F9-2C62-463B-84C9-5BA0E187B2AD}"/>
              </a:ext>
            </a:extLst>
          </p:cNvPr>
          <p:cNvSpPr>
            <a:spLocks noChangeArrowheads="1"/>
          </p:cNvSpPr>
          <p:nvPr/>
        </p:nvSpPr>
        <p:spPr bwMode="auto">
          <a:xfrm>
            <a:off x="7712834" y="4157766"/>
            <a:ext cx="2771498" cy="143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lnSpc>
                <a:spcPct val="150000"/>
              </a:lnSpc>
              <a:spcBef>
                <a:spcPct val="0"/>
              </a:spcBef>
              <a:spcAft>
                <a:spcPct val="0"/>
              </a:spcAft>
              <a:buFont typeface="Arial" panose="020B0604020202020204" pitchFamily="34" charset="0"/>
              <a:buNone/>
            </a:pPr>
            <a:r>
              <a:rPr lang="zh-CN" altLang="en-US" sz="2000" dirty="0">
                <a:solidFill>
                  <a:schemeClr val="tx1">
                    <a:lumMod val="75000"/>
                    <a:lumOff val="25000"/>
                  </a:schemeClr>
                </a:solidFill>
                <a:latin typeface="华文仿宋" panose="02010600040101010101" pitchFamily="2" charset="-122"/>
                <a:ea typeface="华文仿宋" panose="02010600040101010101" pitchFamily="2" charset="-122"/>
              </a:rPr>
              <a:t>优点：欠拟合风险小，泛化能力高</a:t>
            </a:r>
            <a:endParaRPr lang="en-US" altLang="zh-CN" sz="2000" dirty="0">
              <a:solidFill>
                <a:schemeClr val="tx1">
                  <a:lumMod val="75000"/>
                  <a:lumOff val="25000"/>
                </a:schemeClr>
              </a:solidFill>
              <a:latin typeface="华文仿宋" panose="02010600040101010101" pitchFamily="2" charset="-122"/>
              <a:ea typeface="华文仿宋" panose="02010600040101010101" pitchFamily="2" charset="-122"/>
            </a:endParaRPr>
          </a:p>
          <a:p>
            <a:pPr algn="ctr" fontAlgn="base">
              <a:lnSpc>
                <a:spcPct val="150000"/>
              </a:lnSpc>
              <a:spcBef>
                <a:spcPct val="0"/>
              </a:spcBef>
              <a:spcAft>
                <a:spcPct val="0"/>
              </a:spcAft>
              <a:buFont typeface="Arial" panose="020B0604020202020204" pitchFamily="34" charset="0"/>
              <a:buNone/>
            </a:pPr>
            <a:r>
              <a:rPr lang="zh-CN" altLang="en-US" sz="2000" dirty="0">
                <a:solidFill>
                  <a:schemeClr val="tx1">
                    <a:lumMod val="75000"/>
                    <a:lumOff val="25000"/>
                  </a:schemeClr>
                </a:solidFill>
                <a:latin typeface="华文仿宋" panose="02010600040101010101" pitchFamily="2" charset="-122"/>
                <a:ea typeface="华文仿宋" panose="02010600040101010101" pitchFamily="2" charset="-122"/>
              </a:rPr>
              <a:t>缺点：时间成本高</a:t>
            </a:r>
          </a:p>
        </p:txBody>
      </p:sp>
      <p:grpSp>
        <p:nvGrpSpPr>
          <p:cNvPr id="57" name="208">
            <a:extLst>
              <a:ext uri="{FF2B5EF4-FFF2-40B4-BE49-F238E27FC236}">
                <a16:creationId xmlns:a16="http://schemas.microsoft.com/office/drawing/2014/main" id="{5ADF3D03-1BB3-4F33-A1B8-8077ACB513E0}"/>
              </a:ext>
            </a:extLst>
          </p:cNvPr>
          <p:cNvGrpSpPr>
            <a:grpSpLocks/>
          </p:cNvGrpSpPr>
          <p:nvPr/>
        </p:nvGrpSpPr>
        <p:grpSpPr bwMode="auto">
          <a:xfrm>
            <a:off x="7825363" y="2986128"/>
            <a:ext cx="2408064" cy="1279524"/>
            <a:chOff x="567749" y="-57078"/>
            <a:chExt cx="2407800" cy="1280271"/>
          </a:xfrm>
        </p:grpSpPr>
        <p:sp>
          <p:nvSpPr>
            <p:cNvPr id="58" name="23">
              <a:extLst>
                <a:ext uri="{FF2B5EF4-FFF2-40B4-BE49-F238E27FC236}">
                  <a16:creationId xmlns:a16="http://schemas.microsoft.com/office/drawing/2014/main" id="{AF33A944-0FC4-4515-9CCB-A441BB6026EC}"/>
                </a:ext>
              </a:extLst>
            </p:cNvPr>
            <p:cNvSpPr txBox="1">
              <a:spLocks noChangeArrowheads="1"/>
            </p:cNvSpPr>
            <p:nvPr/>
          </p:nvSpPr>
          <p:spPr bwMode="auto">
            <a:xfrm>
              <a:off x="1232599" y="310517"/>
              <a:ext cx="1107875" cy="46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rgbClr val="2C2710"/>
                  </a:solidFill>
                  <a:latin typeface="华文仿宋" panose="02010600040101010101" pitchFamily="2" charset="-122"/>
                  <a:ea typeface="华文仿宋" panose="02010600040101010101" pitchFamily="2" charset="-122"/>
                </a:rPr>
                <a:t>后剪枝</a:t>
              </a:r>
            </a:p>
          </p:txBody>
        </p:sp>
        <p:grpSp>
          <p:nvGrpSpPr>
            <p:cNvPr id="59" name="淘宝店chenying0907 1207">
              <a:extLst>
                <a:ext uri="{FF2B5EF4-FFF2-40B4-BE49-F238E27FC236}">
                  <a16:creationId xmlns:a16="http://schemas.microsoft.com/office/drawing/2014/main" id="{3CCF4DC2-802F-48B1-9A83-29B898E15DC2}"/>
                </a:ext>
              </a:extLst>
            </p:cNvPr>
            <p:cNvGrpSpPr>
              <a:grpSpLocks noChangeAspect="1"/>
            </p:cNvGrpSpPr>
            <p:nvPr/>
          </p:nvGrpSpPr>
          <p:grpSpPr bwMode="auto">
            <a:xfrm>
              <a:off x="567749" y="-57078"/>
              <a:ext cx="2407800" cy="1280271"/>
              <a:chOff x="567749" y="-57078"/>
              <a:chExt cx="2407800" cy="1280271"/>
            </a:xfrm>
          </p:grpSpPr>
          <p:pic>
            <p:nvPicPr>
              <p:cNvPr id="60" name="图片 251">
                <a:extLst>
                  <a:ext uri="{FF2B5EF4-FFF2-40B4-BE49-F238E27FC236}">
                    <a16:creationId xmlns:a16="http://schemas.microsoft.com/office/drawing/2014/main" id="{C5E26E3B-6626-48B7-A44D-AF7C96141E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7749" y="-57078"/>
                <a:ext cx="1024217" cy="128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252">
                <a:extLst>
                  <a:ext uri="{FF2B5EF4-FFF2-40B4-BE49-F238E27FC236}">
                    <a16:creationId xmlns:a16="http://schemas.microsoft.com/office/drawing/2014/main" id="{887EE064-BF0C-4DDC-950F-B0A300D9E3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951332" y="-57078"/>
                <a:ext cx="1024217" cy="128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2" name="25">
            <a:extLst>
              <a:ext uri="{FF2B5EF4-FFF2-40B4-BE49-F238E27FC236}">
                <a16:creationId xmlns:a16="http://schemas.microsoft.com/office/drawing/2014/main" id="{54A24BB0-260A-4B9A-8C62-404734FD0ECB}"/>
              </a:ext>
            </a:extLst>
          </p:cNvPr>
          <p:cNvSpPr>
            <a:spLocks noChangeArrowheads="1"/>
          </p:cNvSpPr>
          <p:nvPr/>
        </p:nvSpPr>
        <p:spPr bwMode="auto">
          <a:xfrm>
            <a:off x="1857929" y="4020504"/>
            <a:ext cx="2771498" cy="143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lnSpc>
                <a:spcPct val="150000"/>
              </a:lnSpc>
              <a:spcBef>
                <a:spcPct val="0"/>
              </a:spcBef>
              <a:spcAft>
                <a:spcPct val="0"/>
              </a:spcAft>
              <a:buFont typeface="Arial" panose="020B0604020202020204" pitchFamily="34" charset="0"/>
              <a:buNone/>
            </a:pPr>
            <a:r>
              <a:rPr lang="zh-CN" altLang="en-US" sz="2000" dirty="0">
                <a:solidFill>
                  <a:schemeClr val="tx1">
                    <a:lumMod val="75000"/>
                    <a:lumOff val="25000"/>
                  </a:schemeClr>
                </a:solidFill>
                <a:latin typeface="华文仿宋" panose="02010600040101010101" pitchFamily="2" charset="-122"/>
                <a:ea typeface="华文仿宋" panose="02010600040101010101" pitchFamily="2" charset="-122"/>
              </a:rPr>
              <a:t>优点：时间成本低</a:t>
            </a:r>
            <a:endParaRPr lang="en-US" altLang="zh-CN" sz="2000" dirty="0">
              <a:solidFill>
                <a:schemeClr val="tx1">
                  <a:lumMod val="75000"/>
                  <a:lumOff val="25000"/>
                </a:schemeClr>
              </a:solidFill>
              <a:latin typeface="华文仿宋" panose="02010600040101010101" pitchFamily="2" charset="-122"/>
              <a:ea typeface="华文仿宋" panose="02010600040101010101" pitchFamily="2" charset="-122"/>
            </a:endParaRPr>
          </a:p>
          <a:p>
            <a:pPr algn="ctr" fontAlgn="base">
              <a:lnSpc>
                <a:spcPct val="150000"/>
              </a:lnSpc>
              <a:spcBef>
                <a:spcPct val="0"/>
              </a:spcBef>
              <a:spcAft>
                <a:spcPct val="0"/>
              </a:spcAft>
              <a:buFont typeface="Arial" panose="020B0604020202020204" pitchFamily="34" charset="0"/>
              <a:buNone/>
            </a:pPr>
            <a:r>
              <a:rPr lang="zh-CN" altLang="en-US" sz="2000" dirty="0">
                <a:solidFill>
                  <a:schemeClr val="tx1">
                    <a:lumMod val="75000"/>
                    <a:lumOff val="25000"/>
                  </a:schemeClr>
                </a:solidFill>
                <a:latin typeface="华文仿宋" panose="02010600040101010101" pitchFamily="2" charset="-122"/>
                <a:ea typeface="华文仿宋" panose="02010600040101010101" pitchFamily="2" charset="-122"/>
              </a:rPr>
              <a:t>缺点：容易欠拟合，模型泛化能力低</a:t>
            </a:r>
          </a:p>
        </p:txBody>
      </p:sp>
      <p:grpSp>
        <p:nvGrpSpPr>
          <p:cNvPr id="63" name="208">
            <a:extLst>
              <a:ext uri="{FF2B5EF4-FFF2-40B4-BE49-F238E27FC236}">
                <a16:creationId xmlns:a16="http://schemas.microsoft.com/office/drawing/2014/main" id="{E55119BB-D5D2-4FA5-B602-7685E252A206}"/>
              </a:ext>
            </a:extLst>
          </p:cNvPr>
          <p:cNvGrpSpPr>
            <a:grpSpLocks/>
          </p:cNvGrpSpPr>
          <p:nvPr/>
        </p:nvGrpSpPr>
        <p:grpSpPr bwMode="auto">
          <a:xfrm>
            <a:off x="2072828" y="2878240"/>
            <a:ext cx="2322424" cy="1279525"/>
            <a:chOff x="691101" y="-165029"/>
            <a:chExt cx="2322170" cy="1280271"/>
          </a:xfrm>
        </p:grpSpPr>
        <p:sp>
          <p:nvSpPr>
            <p:cNvPr id="64" name="淘宝店chenying0907 23">
              <a:extLst>
                <a:ext uri="{FF2B5EF4-FFF2-40B4-BE49-F238E27FC236}">
                  <a16:creationId xmlns:a16="http://schemas.microsoft.com/office/drawing/2014/main" id="{3B852964-5631-467D-8669-25743DFECB6B}"/>
                </a:ext>
              </a:extLst>
            </p:cNvPr>
            <p:cNvSpPr txBox="1">
              <a:spLocks noChangeArrowheads="1"/>
            </p:cNvSpPr>
            <p:nvPr/>
          </p:nvSpPr>
          <p:spPr bwMode="auto">
            <a:xfrm>
              <a:off x="1312875" y="199279"/>
              <a:ext cx="1107875" cy="46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rgbClr val="2C2710"/>
                  </a:solidFill>
                  <a:latin typeface="华文仿宋" panose="02010600040101010101" pitchFamily="2" charset="-122"/>
                  <a:ea typeface="华文仿宋" panose="02010600040101010101" pitchFamily="2" charset="-122"/>
                </a:rPr>
                <a:t>预剪枝</a:t>
              </a:r>
            </a:p>
          </p:txBody>
        </p:sp>
        <p:grpSp>
          <p:nvGrpSpPr>
            <p:cNvPr id="65" name="淘宝店chenying0907 1207">
              <a:extLst>
                <a:ext uri="{FF2B5EF4-FFF2-40B4-BE49-F238E27FC236}">
                  <a16:creationId xmlns:a16="http://schemas.microsoft.com/office/drawing/2014/main" id="{964B2ACC-9C4C-4AB0-AA61-977A84C91C3F}"/>
                </a:ext>
              </a:extLst>
            </p:cNvPr>
            <p:cNvGrpSpPr>
              <a:grpSpLocks noChangeAspect="1"/>
            </p:cNvGrpSpPr>
            <p:nvPr/>
          </p:nvGrpSpPr>
          <p:grpSpPr bwMode="auto">
            <a:xfrm>
              <a:off x="691101" y="-165029"/>
              <a:ext cx="2322170" cy="1280271"/>
              <a:chOff x="691101" y="-165029"/>
              <a:chExt cx="2322170" cy="1280271"/>
            </a:xfrm>
          </p:grpSpPr>
          <p:pic>
            <p:nvPicPr>
              <p:cNvPr id="66" name="图片 251">
                <a:extLst>
                  <a:ext uri="{FF2B5EF4-FFF2-40B4-BE49-F238E27FC236}">
                    <a16:creationId xmlns:a16="http://schemas.microsoft.com/office/drawing/2014/main" id="{1E1F37BC-9791-40E2-B99D-333ECB6738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101" y="-165029"/>
                <a:ext cx="1024217" cy="128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图片 252">
                <a:extLst>
                  <a:ext uri="{FF2B5EF4-FFF2-40B4-BE49-F238E27FC236}">
                    <a16:creationId xmlns:a16="http://schemas.microsoft.com/office/drawing/2014/main" id="{31D20430-319E-4D3F-A8B1-DA2FA96756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989054" y="-165029"/>
                <a:ext cx="1024217" cy="128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6293878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down)">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down)">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down)">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down)">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库_文本框 21">
            <a:extLst>
              <a:ext uri="{FF2B5EF4-FFF2-40B4-BE49-F238E27FC236}">
                <a16:creationId xmlns:a16="http://schemas.microsoft.com/office/drawing/2014/main" id="{F3F4DA82-B48F-4F73-8E75-5E4D2B2116DB}"/>
              </a:ext>
            </a:extLst>
          </p:cNvPr>
          <p:cNvSpPr txBox="1"/>
          <p:nvPr>
            <p:custDataLst>
              <p:tags r:id="rId1"/>
            </p:custDataLst>
          </p:nvPr>
        </p:nvSpPr>
        <p:spPr>
          <a:xfrm rot="16200000">
            <a:off x="4618672" y="438814"/>
            <a:ext cx="2954655" cy="3866250"/>
          </a:xfrm>
          <a:prstGeom prst="rect">
            <a:avLst/>
          </a:prstGeom>
          <a:noFill/>
        </p:spPr>
        <p:txBody>
          <a:bodyPr vert="eaVert" wrap="square" rtlCol="0">
            <a:spAutoFit/>
          </a:bodyPr>
          <a:lstStyle/>
          <a:p>
            <a:pPr algn="ctr"/>
            <a:r>
              <a:rPr lang="en-US" altLang="zh-CN" sz="180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effectLst>
                  <a:innerShdw blurRad="63500" dist="50800" dir="13500000">
                    <a:schemeClr val="tx1">
                      <a:lumMod val="65000"/>
                      <a:lumOff val="35000"/>
                      <a:alpha val="50000"/>
                    </a:schemeClr>
                  </a:innerShdw>
                </a:effectLst>
                <a:latin typeface="Colonna MT Std" panose="04030504000000020006" pitchFamily="82" charset="0"/>
              </a:rPr>
              <a:t>03</a:t>
            </a:r>
          </a:p>
        </p:txBody>
      </p:sp>
      <p:grpSp>
        <p:nvGrpSpPr>
          <p:cNvPr id="8" name="组合 7">
            <a:extLst>
              <a:ext uri="{FF2B5EF4-FFF2-40B4-BE49-F238E27FC236}">
                <a16:creationId xmlns:a16="http://schemas.microsoft.com/office/drawing/2014/main" id="{DA8813E8-8E23-4CA1-AECA-CE568473ED2B}"/>
              </a:ext>
            </a:extLst>
          </p:cNvPr>
          <p:cNvGrpSpPr/>
          <p:nvPr/>
        </p:nvGrpSpPr>
        <p:grpSpPr>
          <a:xfrm>
            <a:off x="5738687" y="3429000"/>
            <a:ext cx="798843" cy="2456036"/>
            <a:chOff x="2796697" y="3099577"/>
            <a:chExt cx="798843" cy="2456036"/>
          </a:xfrm>
        </p:grpSpPr>
        <p:grpSp>
          <p:nvGrpSpPr>
            <p:cNvPr id="9" name="组合 8">
              <a:extLst>
                <a:ext uri="{FF2B5EF4-FFF2-40B4-BE49-F238E27FC236}">
                  <a16:creationId xmlns:a16="http://schemas.microsoft.com/office/drawing/2014/main" id="{C90EF324-C0D0-4B41-9C58-4B76933B73C5}"/>
                </a:ext>
              </a:extLst>
            </p:cNvPr>
            <p:cNvGrpSpPr/>
            <p:nvPr/>
          </p:nvGrpSpPr>
          <p:grpSpPr>
            <a:xfrm>
              <a:off x="2796697" y="3468577"/>
              <a:ext cx="798843" cy="1686158"/>
              <a:chOff x="5377990" y="1740440"/>
              <a:chExt cx="798843" cy="2736732"/>
            </a:xfrm>
          </p:grpSpPr>
          <p:sp>
            <p:nvSpPr>
              <p:cNvPr id="12" name="文本框 11">
                <a:extLst>
                  <a:ext uri="{FF2B5EF4-FFF2-40B4-BE49-F238E27FC236}">
                    <a16:creationId xmlns:a16="http://schemas.microsoft.com/office/drawing/2014/main" id="{6A24EAF0-6922-4DA3-839A-FD81A12F1CA2}"/>
                  </a:ext>
                </a:extLst>
              </p:cNvPr>
              <p:cNvSpPr txBox="1"/>
              <p:nvPr/>
            </p:nvSpPr>
            <p:spPr>
              <a:xfrm>
                <a:off x="5377990" y="1740440"/>
                <a:ext cx="615553" cy="2736732"/>
              </a:xfrm>
              <a:prstGeom prst="rect">
                <a:avLst/>
              </a:prstGeom>
              <a:noFill/>
              <a:effectLst/>
            </p:spPr>
            <p:txBody>
              <a:bodyPr vert="eaVert" wrap="square" rtlCol="0">
                <a:spAutoFit/>
              </a:bodyPr>
              <a:lstStyle/>
              <a:p>
                <a:pPr lvl="0">
                  <a:defRPr/>
                </a:pPr>
                <a:r>
                  <a:rPr kumimoji="1" lang="zh-CN" altLang="en-US" sz="2800" spc="300" dirty="0">
                    <a:latin typeface="方正清刻本悦宋简体" panose="02000000000000000000" pitchFamily="2" charset="-122"/>
                    <a:ea typeface="方正清刻本悦宋简体" panose="02000000000000000000" pitchFamily="2" charset="-122"/>
                    <a:cs typeface="yuweij Medium" charset="0"/>
                  </a:rPr>
                  <a:t>随机森林</a:t>
                </a:r>
              </a:p>
            </p:txBody>
          </p:sp>
          <p:sp>
            <p:nvSpPr>
              <p:cNvPr id="13" name="文本框 12">
                <a:extLst>
                  <a:ext uri="{FF2B5EF4-FFF2-40B4-BE49-F238E27FC236}">
                    <a16:creationId xmlns:a16="http://schemas.microsoft.com/office/drawing/2014/main" id="{14CBE764-97BF-4B5E-B697-A0DCA0F42BD5}"/>
                  </a:ext>
                </a:extLst>
              </p:cNvPr>
              <p:cNvSpPr txBox="1"/>
              <p:nvPr/>
            </p:nvSpPr>
            <p:spPr>
              <a:xfrm>
                <a:off x="5807501" y="1740523"/>
                <a:ext cx="369332" cy="2557462"/>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300" normalizeH="0" baseline="0" noProof="0" dirty="0">
                    <a:ln>
                      <a:noFill/>
                    </a:ln>
                    <a:uLnTx/>
                    <a:uFillTx/>
                    <a:latin typeface="微软雅黑" panose="020B0503020204020204" pitchFamily="34" charset="-122"/>
                    <a:ea typeface="微软雅黑" panose="020B0503020204020204" pitchFamily="34" charset="-122"/>
                  </a:rPr>
                  <a:t>PART Three</a:t>
                </a:r>
              </a:p>
            </p:txBody>
          </p:sp>
        </p:grpSp>
        <p:cxnSp>
          <p:nvCxnSpPr>
            <p:cNvPr id="10" name="直接连接符 9">
              <a:extLst>
                <a:ext uri="{FF2B5EF4-FFF2-40B4-BE49-F238E27FC236}">
                  <a16:creationId xmlns:a16="http://schemas.microsoft.com/office/drawing/2014/main" id="{911EB64F-D726-4DE7-89D8-59CC1F49D0C4}"/>
                </a:ext>
              </a:extLst>
            </p:cNvPr>
            <p:cNvCxnSpPr/>
            <p:nvPr/>
          </p:nvCxnSpPr>
          <p:spPr>
            <a:xfrm flipH="1">
              <a:off x="2869478" y="3099577"/>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1FD5525-626A-4BB9-8ECA-A0B570981506}"/>
                </a:ext>
              </a:extLst>
            </p:cNvPr>
            <p:cNvCxnSpPr/>
            <p:nvPr/>
          </p:nvCxnSpPr>
          <p:spPr>
            <a:xfrm flipH="1">
              <a:off x="2869478" y="5206002"/>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16" name="图片 39">
            <a:extLst>
              <a:ext uri="{FF2B5EF4-FFF2-40B4-BE49-F238E27FC236}">
                <a16:creationId xmlns:a16="http://schemas.microsoft.com/office/drawing/2014/main" id="{F52749B0-B456-4BDF-9A20-0E8CAF4F0B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18" t="63560" r="76033" b="16072"/>
          <a:stretch/>
        </p:blipFill>
        <p:spPr bwMode="auto">
          <a:xfrm rot="2167346">
            <a:off x="1361136" y="2253498"/>
            <a:ext cx="931559" cy="99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028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0-#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CC8A905C-0621-4833-9C32-EEF2E6E6B175}"/>
              </a:ext>
            </a:extLst>
          </p:cNvPr>
          <p:cNvSpPr/>
          <p:nvPr/>
        </p:nvSpPr>
        <p:spPr>
          <a:xfrm>
            <a:off x="188495" y="812003"/>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sz="2400" dirty="0"/>
          </a:p>
        </p:txBody>
      </p:sp>
      <p:sp>
        <p:nvSpPr>
          <p:cNvPr id="9" name="文本框 8">
            <a:extLst>
              <a:ext uri="{FF2B5EF4-FFF2-40B4-BE49-F238E27FC236}">
                <a16:creationId xmlns:a16="http://schemas.microsoft.com/office/drawing/2014/main" id="{73B45A9A-EC9D-BBF3-80FC-2E7EF76ABB19}"/>
              </a:ext>
            </a:extLst>
          </p:cNvPr>
          <p:cNvSpPr txBox="1"/>
          <p:nvPr/>
        </p:nvSpPr>
        <p:spPr>
          <a:xfrm>
            <a:off x="3152274" y="174773"/>
            <a:ext cx="6096000" cy="584775"/>
          </a:xfrm>
          <a:prstGeom prst="rect">
            <a:avLst/>
          </a:prstGeom>
          <a:noFill/>
        </p:spPr>
        <p:txBody>
          <a:bodyPr wrap="square">
            <a:spAutoFit/>
          </a:bodyPr>
          <a:lstStyle/>
          <a:p>
            <a:pPr algn="ctr"/>
            <a:r>
              <a:rPr lang="zh-CN" altLang="en-US" sz="3200" dirty="0">
                <a:solidFill>
                  <a:srgbClr val="000000"/>
                </a:solidFill>
                <a:latin typeface="华文仿宋" panose="02010600040101010101" pitchFamily="2" charset="-122"/>
                <a:ea typeface="华文仿宋" panose="02010600040101010101" pitchFamily="2" charset="-122"/>
              </a:rPr>
              <a:t>集成学习</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a:extLst>
              <a:ext uri="{FF2B5EF4-FFF2-40B4-BE49-F238E27FC236}">
                <a16:creationId xmlns:a16="http://schemas.microsoft.com/office/drawing/2014/main" id="{F0B92493-DB4F-1E8B-5F0D-A8683D9B5578}"/>
              </a:ext>
            </a:extLst>
          </p:cNvPr>
          <p:cNvSpPr txBox="1"/>
          <p:nvPr/>
        </p:nvSpPr>
        <p:spPr>
          <a:xfrm>
            <a:off x="1239134" y="1578743"/>
            <a:ext cx="10088773"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集成学习：是机器学习的一大分支。通过构建</a:t>
            </a:r>
            <a:r>
              <a:rPr lang="zh-CN" altLang="en-US" sz="2400" dirty="0">
                <a:solidFill>
                  <a:srgbClr val="FF0000"/>
                </a:solidFill>
                <a:latin typeface="仿宋" panose="02010609060101010101" pitchFamily="49" charset="-122"/>
                <a:ea typeface="仿宋" panose="02010609060101010101" pitchFamily="49" charset="-122"/>
              </a:rPr>
              <a:t>多个学习器</a:t>
            </a:r>
            <a:r>
              <a:rPr lang="zh-CN" altLang="en-US" sz="2400" dirty="0">
                <a:latin typeface="仿宋" panose="02010609060101010101" pitchFamily="49" charset="-122"/>
                <a:ea typeface="仿宋" panose="02010609060101010101" pitchFamily="49" charset="-122"/>
              </a:rPr>
              <a:t>来完成任务。</a:t>
            </a:r>
          </a:p>
        </p:txBody>
      </p:sp>
      <p:pic>
        <p:nvPicPr>
          <p:cNvPr id="6" name="图片 5">
            <a:extLst>
              <a:ext uri="{FF2B5EF4-FFF2-40B4-BE49-F238E27FC236}">
                <a16:creationId xmlns:a16="http://schemas.microsoft.com/office/drawing/2014/main" id="{9A78747A-2C8E-76A2-8A81-3BE1ED76D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274" y="2509991"/>
            <a:ext cx="5302928" cy="2121171"/>
          </a:xfrm>
          <a:prstGeom prst="rect">
            <a:avLst/>
          </a:prstGeom>
        </p:spPr>
      </p:pic>
      <p:sp>
        <p:nvSpPr>
          <p:cNvPr id="7" name="文本框 6">
            <a:extLst>
              <a:ext uri="{FF2B5EF4-FFF2-40B4-BE49-F238E27FC236}">
                <a16:creationId xmlns:a16="http://schemas.microsoft.com/office/drawing/2014/main" id="{E8C4FBF7-7F5E-4E5F-BA23-42F00B02A709}"/>
              </a:ext>
            </a:extLst>
          </p:cNvPr>
          <p:cNvSpPr txBox="1"/>
          <p:nvPr/>
        </p:nvSpPr>
        <p:spPr>
          <a:xfrm>
            <a:off x="759351" y="5233542"/>
            <a:ext cx="10088773" cy="830997"/>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  在集成学习中，算法不要求每个学习器的性能达到很好，但期望它们对问题具有</a:t>
            </a:r>
            <a:r>
              <a:rPr lang="zh-CN" altLang="en-US" sz="2400" dirty="0">
                <a:solidFill>
                  <a:srgbClr val="FF0000"/>
                </a:solidFill>
                <a:latin typeface="仿宋" panose="02010609060101010101" pitchFamily="49" charset="-122"/>
                <a:ea typeface="仿宋" panose="02010609060101010101" pitchFamily="49" charset="-122"/>
              </a:rPr>
              <a:t>不同的看法</a:t>
            </a:r>
            <a:r>
              <a:rPr lang="zh-CN" altLang="en-US" sz="2400" dirty="0">
                <a:latin typeface="仿宋" panose="02010609060101010101" pitchFamily="49" charset="-122"/>
                <a:ea typeface="仿宋" panose="02010609060101010101" pitchFamily="49" charset="-122"/>
              </a:rPr>
              <a:t>，从而能做到</a:t>
            </a:r>
            <a:r>
              <a:rPr lang="zh-CN" altLang="en-US" sz="2400" dirty="0">
                <a:solidFill>
                  <a:srgbClr val="FF0000"/>
                </a:solidFill>
                <a:latin typeface="仿宋" panose="02010609060101010101" pitchFamily="49" charset="-122"/>
                <a:ea typeface="仿宋" panose="02010609060101010101" pitchFamily="49" charset="-122"/>
              </a:rPr>
              <a:t>相互弥补</a:t>
            </a:r>
            <a:r>
              <a:rPr lang="zh-CN" altLang="en-US" sz="2400" dirty="0">
                <a:latin typeface="仿宋" panose="02010609060101010101" pitchFamily="49" charset="-122"/>
                <a:ea typeface="仿宋" panose="02010609060101010101" pitchFamily="49" charset="-122"/>
              </a:rPr>
              <a:t>的功能。</a:t>
            </a:r>
          </a:p>
        </p:txBody>
      </p:sp>
    </p:spTree>
    <p:extLst>
      <p:ext uri="{BB962C8B-B14F-4D97-AF65-F5344CB8AC3E}">
        <p14:creationId xmlns:p14="http://schemas.microsoft.com/office/powerpoint/2010/main" val="12176206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CC8A905C-0621-4833-9C32-EEF2E6E6B175}"/>
              </a:ext>
            </a:extLst>
          </p:cNvPr>
          <p:cNvSpPr/>
          <p:nvPr/>
        </p:nvSpPr>
        <p:spPr>
          <a:xfrm>
            <a:off x="188495" y="858182"/>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sz="2400" dirty="0"/>
          </a:p>
        </p:txBody>
      </p:sp>
      <p:sp>
        <p:nvSpPr>
          <p:cNvPr id="9" name="文本框 8">
            <a:extLst>
              <a:ext uri="{FF2B5EF4-FFF2-40B4-BE49-F238E27FC236}">
                <a16:creationId xmlns:a16="http://schemas.microsoft.com/office/drawing/2014/main" id="{73B45A9A-EC9D-BBF3-80FC-2E7EF76ABB19}"/>
              </a:ext>
            </a:extLst>
          </p:cNvPr>
          <p:cNvSpPr txBox="1"/>
          <p:nvPr/>
        </p:nvSpPr>
        <p:spPr>
          <a:xfrm>
            <a:off x="3152274" y="174773"/>
            <a:ext cx="6096000" cy="584775"/>
          </a:xfrm>
          <a:prstGeom prst="rect">
            <a:avLst/>
          </a:prstGeom>
          <a:noFill/>
        </p:spPr>
        <p:txBody>
          <a:bodyPr wrap="square">
            <a:spAutoFit/>
          </a:bodyPr>
          <a:lstStyle/>
          <a:p>
            <a:pPr algn="ctr"/>
            <a:r>
              <a:rPr lang="zh-CN" altLang="en-US" sz="3200" dirty="0">
                <a:solidFill>
                  <a:srgbClr val="000000"/>
                </a:solidFill>
                <a:latin typeface="华文仿宋" panose="02010600040101010101" pitchFamily="2" charset="-122"/>
                <a:ea typeface="华文仿宋" panose="02010600040101010101" pitchFamily="2" charset="-122"/>
              </a:rPr>
              <a:t>集成学习</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a:extLst>
              <a:ext uri="{FF2B5EF4-FFF2-40B4-BE49-F238E27FC236}">
                <a16:creationId xmlns:a16="http://schemas.microsoft.com/office/drawing/2014/main" id="{F0B92493-DB4F-1E8B-5F0D-A8683D9B5578}"/>
              </a:ext>
            </a:extLst>
          </p:cNvPr>
          <p:cNvSpPr txBox="1"/>
          <p:nvPr/>
        </p:nvSpPr>
        <p:spPr>
          <a:xfrm>
            <a:off x="188495" y="3429000"/>
            <a:ext cx="1521821"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集成学习</a:t>
            </a:r>
          </a:p>
        </p:txBody>
      </p:sp>
      <p:sp>
        <p:nvSpPr>
          <p:cNvPr id="7" name="文本框 6">
            <a:extLst>
              <a:ext uri="{FF2B5EF4-FFF2-40B4-BE49-F238E27FC236}">
                <a16:creationId xmlns:a16="http://schemas.microsoft.com/office/drawing/2014/main" id="{E8C4FBF7-7F5E-4E5F-BA23-42F00B02A709}"/>
              </a:ext>
            </a:extLst>
          </p:cNvPr>
          <p:cNvSpPr txBox="1"/>
          <p:nvPr/>
        </p:nvSpPr>
        <p:spPr>
          <a:xfrm>
            <a:off x="1914732" y="2572304"/>
            <a:ext cx="10088773" cy="461665"/>
          </a:xfrm>
          <a:prstGeom prst="rect">
            <a:avLst/>
          </a:prstGeom>
          <a:noFill/>
        </p:spPr>
        <p:txBody>
          <a:bodyPr wrap="square" rtlCol="0">
            <a:spAutoFit/>
          </a:bodyPr>
          <a:lstStyle/>
          <a:p>
            <a:pPr algn="just"/>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个体学习器间存在强依赖关系，必须</a:t>
            </a:r>
            <a:r>
              <a:rPr lang="zh-CN" altLang="en-US" sz="2400" dirty="0">
                <a:solidFill>
                  <a:srgbClr val="FF0000"/>
                </a:solidFill>
                <a:latin typeface="仿宋" panose="02010609060101010101" pitchFamily="49" charset="-122"/>
                <a:ea typeface="仿宋" panose="02010609060101010101" pitchFamily="49" charset="-122"/>
              </a:rPr>
              <a:t>串行生成</a:t>
            </a:r>
            <a:r>
              <a:rPr lang="zh-CN" altLang="en-US" sz="2400" dirty="0">
                <a:latin typeface="仿宋" panose="02010609060101010101" pitchFamily="49" charset="-122"/>
                <a:ea typeface="仿宋" panose="02010609060101010101" pitchFamily="49" charset="-122"/>
              </a:rPr>
              <a:t>的序列化方法</a:t>
            </a:r>
          </a:p>
        </p:txBody>
      </p:sp>
      <p:sp>
        <p:nvSpPr>
          <p:cNvPr id="2" name="左大括号 1">
            <a:extLst>
              <a:ext uri="{FF2B5EF4-FFF2-40B4-BE49-F238E27FC236}">
                <a16:creationId xmlns:a16="http://schemas.microsoft.com/office/drawing/2014/main" id="{D086F2B1-2FAD-5702-939C-9FECA5B481D6}"/>
              </a:ext>
            </a:extLst>
          </p:cNvPr>
          <p:cNvSpPr/>
          <p:nvPr/>
        </p:nvSpPr>
        <p:spPr>
          <a:xfrm>
            <a:off x="1510389" y="2803137"/>
            <a:ext cx="404729" cy="1713390"/>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D216B16-FD57-81F8-6B1D-AD17ADEF8673}"/>
              </a:ext>
            </a:extLst>
          </p:cNvPr>
          <p:cNvSpPr txBox="1"/>
          <p:nvPr/>
        </p:nvSpPr>
        <p:spPr>
          <a:xfrm>
            <a:off x="1914731" y="4285694"/>
            <a:ext cx="10088773" cy="461665"/>
          </a:xfrm>
          <a:prstGeom prst="rect">
            <a:avLst/>
          </a:prstGeom>
          <a:noFill/>
        </p:spPr>
        <p:txBody>
          <a:bodyPr wrap="square" rtlCol="0">
            <a:spAutoFit/>
          </a:bodyPr>
          <a:lstStyle/>
          <a:p>
            <a:pPr algn="just"/>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个体学习器间不存在强依赖关系，可</a:t>
            </a:r>
            <a:r>
              <a:rPr lang="zh-CN" altLang="en-US" sz="2400" dirty="0">
                <a:solidFill>
                  <a:srgbClr val="FF0000"/>
                </a:solidFill>
                <a:latin typeface="仿宋" panose="02010609060101010101" pitchFamily="49" charset="-122"/>
                <a:ea typeface="仿宋" panose="02010609060101010101" pitchFamily="49" charset="-122"/>
              </a:rPr>
              <a:t>同时生成</a:t>
            </a:r>
            <a:r>
              <a:rPr lang="zh-CN" altLang="en-US" sz="2400" dirty="0">
                <a:latin typeface="仿宋" panose="02010609060101010101" pitchFamily="49" charset="-122"/>
                <a:ea typeface="仿宋" panose="02010609060101010101" pitchFamily="49" charset="-122"/>
              </a:rPr>
              <a:t>的并行化方法</a:t>
            </a:r>
          </a:p>
        </p:txBody>
      </p:sp>
      <p:sp>
        <p:nvSpPr>
          <p:cNvPr id="4" name="文本框 3">
            <a:extLst>
              <a:ext uri="{FF2B5EF4-FFF2-40B4-BE49-F238E27FC236}">
                <a16:creationId xmlns:a16="http://schemas.microsoft.com/office/drawing/2014/main" id="{F189831B-0FA6-9751-DB0D-8A4CB70308EF}"/>
              </a:ext>
            </a:extLst>
          </p:cNvPr>
          <p:cNvSpPr txBox="1"/>
          <p:nvPr/>
        </p:nvSpPr>
        <p:spPr>
          <a:xfrm>
            <a:off x="4927106" y="4845993"/>
            <a:ext cx="2824579" cy="461665"/>
          </a:xfrm>
          <a:prstGeom prst="rect">
            <a:avLst/>
          </a:prstGeom>
          <a:noFill/>
        </p:spPr>
        <p:txBody>
          <a:bodyPr wrap="square" rtlCol="0">
            <a:spAutoFit/>
          </a:bodyPr>
          <a:lstStyle/>
          <a:p>
            <a:r>
              <a:rPr lang="en-US" altLang="zh-CN" sz="2400" dirty="0">
                <a:latin typeface="华文仿宋" panose="02010600040101010101" pitchFamily="2" charset="-122"/>
                <a:ea typeface="华文仿宋" panose="02010600040101010101" pitchFamily="2" charset="-122"/>
              </a:rPr>
              <a:t>Bagging</a:t>
            </a:r>
            <a:r>
              <a:rPr lang="zh-CN" altLang="en-US" sz="2400" dirty="0">
                <a:latin typeface="华文仿宋" panose="02010600040101010101" pitchFamily="2" charset="-122"/>
                <a:ea typeface="华文仿宋" panose="02010600040101010101" pitchFamily="2" charset="-122"/>
              </a:rPr>
              <a:t>和</a:t>
            </a:r>
            <a:r>
              <a:rPr lang="zh-CN" altLang="en-US" sz="2400" dirty="0">
                <a:solidFill>
                  <a:srgbClr val="FF0000"/>
                </a:solidFill>
                <a:latin typeface="华文仿宋" panose="02010600040101010101" pitchFamily="2" charset="-122"/>
                <a:ea typeface="华文仿宋" panose="02010600040101010101" pitchFamily="2" charset="-122"/>
              </a:rPr>
              <a:t>随机森林</a:t>
            </a:r>
          </a:p>
        </p:txBody>
      </p:sp>
      <p:sp>
        <p:nvSpPr>
          <p:cNvPr id="5" name="文本框 4">
            <a:extLst>
              <a:ext uri="{FF2B5EF4-FFF2-40B4-BE49-F238E27FC236}">
                <a16:creationId xmlns:a16="http://schemas.microsoft.com/office/drawing/2014/main" id="{11CC7B68-ECFA-719D-7368-6B86F2A64BDE}"/>
              </a:ext>
            </a:extLst>
          </p:cNvPr>
          <p:cNvSpPr txBox="1"/>
          <p:nvPr/>
        </p:nvSpPr>
        <p:spPr>
          <a:xfrm>
            <a:off x="5621045" y="2110639"/>
            <a:ext cx="2432482" cy="461665"/>
          </a:xfrm>
          <a:prstGeom prst="rect">
            <a:avLst/>
          </a:prstGeom>
          <a:noFill/>
        </p:spPr>
        <p:txBody>
          <a:bodyPr wrap="square" rtlCol="0">
            <a:spAutoFit/>
          </a:bodyPr>
          <a:lstStyle/>
          <a:p>
            <a:r>
              <a:rPr lang="en-US" altLang="zh-CN" sz="2400" dirty="0">
                <a:latin typeface="华文仿宋" panose="02010600040101010101" pitchFamily="2" charset="-122"/>
                <a:ea typeface="华文仿宋" panose="02010600040101010101" pitchFamily="2" charset="-122"/>
              </a:rPr>
              <a:t>Boosting</a:t>
            </a:r>
            <a:endParaRPr lang="zh-CN" altLang="en-US" sz="24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8678401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7" grpId="0"/>
      <p:bldP spid="2" grpId="0" animBg="1"/>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库_文本框 21">
            <a:extLst>
              <a:ext uri="{FF2B5EF4-FFF2-40B4-BE49-F238E27FC236}">
                <a16:creationId xmlns:a16="http://schemas.microsoft.com/office/drawing/2014/main" id="{F3F4DA82-B48F-4F73-8E75-5E4D2B2116DB}"/>
              </a:ext>
            </a:extLst>
          </p:cNvPr>
          <p:cNvSpPr txBox="1"/>
          <p:nvPr>
            <p:custDataLst>
              <p:tags r:id="rId1"/>
            </p:custDataLst>
          </p:nvPr>
        </p:nvSpPr>
        <p:spPr>
          <a:xfrm rot="16200000">
            <a:off x="4618672" y="438814"/>
            <a:ext cx="2954655" cy="3866250"/>
          </a:xfrm>
          <a:prstGeom prst="rect">
            <a:avLst/>
          </a:prstGeom>
          <a:noFill/>
        </p:spPr>
        <p:txBody>
          <a:bodyPr vert="eaVert" wrap="square" rtlCol="0">
            <a:spAutoFit/>
          </a:bodyPr>
          <a:lstStyle/>
          <a:p>
            <a:pPr algn="ctr"/>
            <a:r>
              <a:rPr lang="en-US" altLang="zh-CN" sz="180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effectLst>
                  <a:innerShdw blurRad="63500" dist="50800" dir="13500000">
                    <a:schemeClr val="tx1">
                      <a:lumMod val="65000"/>
                      <a:lumOff val="35000"/>
                      <a:alpha val="50000"/>
                    </a:schemeClr>
                  </a:innerShdw>
                </a:effectLst>
                <a:latin typeface="Colonna MT Std" panose="04030504000000020006" pitchFamily="82" charset="0"/>
              </a:rPr>
              <a:t>01</a:t>
            </a:r>
          </a:p>
        </p:txBody>
      </p:sp>
      <p:grpSp>
        <p:nvGrpSpPr>
          <p:cNvPr id="8" name="组合 7">
            <a:extLst>
              <a:ext uri="{FF2B5EF4-FFF2-40B4-BE49-F238E27FC236}">
                <a16:creationId xmlns:a16="http://schemas.microsoft.com/office/drawing/2014/main" id="{DA8813E8-8E23-4CA1-AECA-CE568473ED2B}"/>
              </a:ext>
            </a:extLst>
          </p:cNvPr>
          <p:cNvGrpSpPr/>
          <p:nvPr/>
        </p:nvGrpSpPr>
        <p:grpSpPr>
          <a:xfrm>
            <a:off x="5737311" y="3429000"/>
            <a:ext cx="800219" cy="2456036"/>
            <a:chOff x="2795321" y="3099577"/>
            <a:chExt cx="800219" cy="2456036"/>
          </a:xfrm>
        </p:grpSpPr>
        <p:grpSp>
          <p:nvGrpSpPr>
            <p:cNvPr id="9" name="组合 8">
              <a:extLst>
                <a:ext uri="{FF2B5EF4-FFF2-40B4-BE49-F238E27FC236}">
                  <a16:creationId xmlns:a16="http://schemas.microsoft.com/office/drawing/2014/main" id="{C90EF324-C0D0-4B41-9C58-4B76933B73C5}"/>
                </a:ext>
              </a:extLst>
            </p:cNvPr>
            <p:cNvGrpSpPr/>
            <p:nvPr/>
          </p:nvGrpSpPr>
          <p:grpSpPr>
            <a:xfrm>
              <a:off x="2795321" y="3468628"/>
              <a:ext cx="800219" cy="1764100"/>
              <a:chOff x="5376614" y="1740523"/>
              <a:chExt cx="800219" cy="2863236"/>
            </a:xfrm>
          </p:grpSpPr>
          <p:sp>
            <p:nvSpPr>
              <p:cNvPr id="12" name="文本框 11">
                <a:extLst>
                  <a:ext uri="{FF2B5EF4-FFF2-40B4-BE49-F238E27FC236}">
                    <a16:creationId xmlns:a16="http://schemas.microsoft.com/office/drawing/2014/main" id="{6A24EAF0-6922-4DA3-839A-FD81A12F1CA2}"/>
                  </a:ext>
                </a:extLst>
              </p:cNvPr>
              <p:cNvSpPr txBox="1"/>
              <p:nvPr/>
            </p:nvSpPr>
            <p:spPr>
              <a:xfrm>
                <a:off x="5376614" y="1867027"/>
                <a:ext cx="615553" cy="2736732"/>
              </a:xfrm>
              <a:prstGeom prst="rect">
                <a:avLst/>
              </a:prstGeom>
              <a:noFill/>
              <a:effectLst/>
            </p:spPr>
            <p:txBody>
              <a:bodyPr vert="eaVert" wrap="square" rtlCol="0">
                <a:spAutoFit/>
              </a:bodyPr>
              <a:lstStyle/>
              <a:p>
                <a:pPr lvl="0">
                  <a:defRPr/>
                </a:pPr>
                <a:r>
                  <a:rPr kumimoji="1" lang="zh-CN" altLang="en-US" sz="2800" spc="300" dirty="0">
                    <a:latin typeface="方正清刻本悦宋简体" panose="02000000000000000000" pitchFamily="2" charset="-122"/>
                    <a:ea typeface="方正清刻本悦宋简体" panose="02000000000000000000" pitchFamily="2" charset="-122"/>
                    <a:cs typeface="yuweij Medium" charset="0"/>
                  </a:rPr>
                  <a:t>引言</a:t>
                </a:r>
              </a:p>
            </p:txBody>
          </p:sp>
          <p:sp>
            <p:nvSpPr>
              <p:cNvPr id="13" name="文本框 12">
                <a:extLst>
                  <a:ext uri="{FF2B5EF4-FFF2-40B4-BE49-F238E27FC236}">
                    <a16:creationId xmlns:a16="http://schemas.microsoft.com/office/drawing/2014/main" id="{14CBE764-97BF-4B5E-B697-A0DCA0F42BD5}"/>
                  </a:ext>
                </a:extLst>
              </p:cNvPr>
              <p:cNvSpPr txBox="1"/>
              <p:nvPr/>
            </p:nvSpPr>
            <p:spPr>
              <a:xfrm>
                <a:off x="5807501" y="1740523"/>
                <a:ext cx="369332" cy="235312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300" normalizeH="0" baseline="0" noProof="0" dirty="0">
                    <a:ln>
                      <a:noFill/>
                    </a:ln>
                    <a:uLnTx/>
                    <a:uFillTx/>
                    <a:latin typeface="微软雅黑" panose="020B0503020204020204" pitchFamily="34" charset="-122"/>
                    <a:ea typeface="微软雅黑" panose="020B0503020204020204" pitchFamily="34" charset="-122"/>
                  </a:rPr>
                  <a:t>PART ONE</a:t>
                </a:r>
              </a:p>
            </p:txBody>
          </p:sp>
        </p:grpSp>
        <p:cxnSp>
          <p:nvCxnSpPr>
            <p:cNvPr id="10" name="直接连接符 9">
              <a:extLst>
                <a:ext uri="{FF2B5EF4-FFF2-40B4-BE49-F238E27FC236}">
                  <a16:creationId xmlns:a16="http://schemas.microsoft.com/office/drawing/2014/main" id="{911EB64F-D726-4DE7-89D8-59CC1F49D0C4}"/>
                </a:ext>
              </a:extLst>
            </p:cNvPr>
            <p:cNvCxnSpPr/>
            <p:nvPr/>
          </p:nvCxnSpPr>
          <p:spPr>
            <a:xfrm flipH="1">
              <a:off x="2869478" y="3099577"/>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1FD5525-626A-4BB9-8ECA-A0B570981506}"/>
                </a:ext>
              </a:extLst>
            </p:cNvPr>
            <p:cNvCxnSpPr/>
            <p:nvPr/>
          </p:nvCxnSpPr>
          <p:spPr>
            <a:xfrm flipH="1">
              <a:off x="2869478" y="5206002"/>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16" name="图片 39">
            <a:extLst>
              <a:ext uri="{FF2B5EF4-FFF2-40B4-BE49-F238E27FC236}">
                <a16:creationId xmlns:a16="http://schemas.microsoft.com/office/drawing/2014/main" id="{F52749B0-B456-4BDF-9A20-0E8CAF4F0B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18" t="63560" r="76033" b="16072"/>
          <a:stretch/>
        </p:blipFill>
        <p:spPr bwMode="auto">
          <a:xfrm rot="2167346">
            <a:off x="1361136" y="2253498"/>
            <a:ext cx="931559" cy="99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3841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0-#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420A800-F64C-41D4-8036-EDCF57B99C59}"/>
              </a:ext>
            </a:extLst>
          </p:cNvPr>
          <p:cNvPicPr>
            <a:picLocks noChangeAspect="1"/>
          </p:cNvPicPr>
          <p:nvPr/>
        </p:nvPicPr>
        <p:blipFill rotWithShape="1">
          <a:blip r:embed="rId3">
            <a:extLst>
              <a:ext uri="{28A0092B-C50C-407E-A947-70E740481C1C}">
                <a14:useLocalDpi xmlns:a14="http://schemas.microsoft.com/office/drawing/2010/main" val="0"/>
              </a:ext>
            </a:extLst>
          </a:blip>
          <a:srcRect r="5291"/>
          <a:stretch/>
        </p:blipFill>
        <p:spPr>
          <a:xfrm rot="16200000">
            <a:off x="8739473" y="3093278"/>
            <a:ext cx="5178397" cy="1270415"/>
          </a:xfrm>
          <a:prstGeom prst="rect">
            <a:avLst/>
          </a:prstGeom>
        </p:spPr>
      </p:pic>
      <p:sp>
        <p:nvSpPr>
          <p:cNvPr id="2" name="矩形 1">
            <a:extLst>
              <a:ext uri="{FF2B5EF4-FFF2-40B4-BE49-F238E27FC236}">
                <a16:creationId xmlns:a16="http://schemas.microsoft.com/office/drawing/2014/main" id="{7723CCE1-AE92-4BD2-9839-C4BE8FC4E36B}"/>
              </a:ext>
            </a:extLst>
          </p:cNvPr>
          <p:cNvSpPr/>
          <p:nvPr/>
        </p:nvSpPr>
        <p:spPr>
          <a:xfrm>
            <a:off x="634716" y="1015851"/>
            <a:ext cx="1978377" cy="4826297"/>
          </a:xfrm>
          <a:prstGeom prst="rect">
            <a:avLst/>
          </a:prstGeom>
          <a:solidFill>
            <a:srgbClr val="B7D2C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 name="组合 8">
            <a:extLst>
              <a:ext uri="{FF2B5EF4-FFF2-40B4-BE49-F238E27FC236}">
                <a16:creationId xmlns:a16="http://schemas.microsoft.com/office/drawing/2014/main" id="{14491015-AF86-4A5D-AAF8-FC250A35DA33}"/>
              </a:ext>
            </a:extLst>
          </p:cNvPr>
          <p:cNvGrpSpPr/>
          <p:nvPr/>
        </p:nvGrpSpPr>
        <p:grpSpPr>
          <a:xfrm>
            <a:off x="2994389" y="572610"/>
            <a:ext cx="7699075" cy="5745074"/>
            <a:chOff x="3531785" y="1343000"/>
            <a:chExt cx="6750748" cy="4826297"/>
          </a:xfrm>
        </p:grpSpPr>
        <p:sp>
          <p:nvSpPr>
            <p:cNvPr id="3" name="矩形 2">
              <a:extLst>
                <a:ext uri="{FF2B5EF4-FFF2-40B4-BE49-F238E27FC236}">
                  <a16:creationId xmlns:a16="http://schemas.microsoft.com/office/drawing/2014/main" id="{FE240FA6-BD5F-464A-BB6A-58F53B2998C2}"/>
                </a:ext>
              </a:extLst>
            </p:cNvPr>
            <p:cNvSpPr/>
            <p:nvPr/>
          </p:nvSpPr>
          <p:spPr>
            <a:xfrm>
              <a:off x="3531785" y="1343000"/>
              <a:ext cx="6750748" cy="4826297"/>
            </a:xfrm>
            <a:prstGeom prst="rect">
              <a:avLst/>
            </a:prstGeom>
            <a:solidFill>
              <a:schemeClr val="bg1"/>
            </a:solidFill>
            <a:ln w="76200">
              <a:solidFill>
                <a:srgbClr val="B7D2C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 name="矩形 7">
              <a:extLst>
                <a:ext uri="{FF2B5EF4-FFF2-40B4-BE49-F238E27FC236}">
                  <a16:creationId xmlns:a16="http://schemas.microsoft.com/office/drawing/2014/main" id="{36924E73-7FDA-4A3F-BC2A-67426A8E0B45}"/>
                </a:ext>
              </a:extLst>
            </p:cNvPr>
            <p:cNvSpPr/>
            <p:nvPr/>
          </p:nvSpPr>
          <p:spPr>
            <a:xfrm>
              <a:off x="3767707" y="1511516"/>
              <a:ext cx="6278904" cy="448926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A2031AA1-5C3B-4B80-BE79-CD1D95B6B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03" y="595650"/>
            <a:ext cx="3781619" cy="5343882"/>
          </a:xfrm>
          <a:custGeom>
            <a:avLst/>
            <a:gdLst>
              <a:gd name="connsiteX0" fmla="*/ 0 w 2057401"/>
              <a:gd name="connsiteY0" fmla="*/ 0 h 4546600"/>
              <a:gd name="connsiteX1" fmla="*/ 2057401 w 2057401"/>
              <a:gd name="connsiteY1" fmla="*/ 0 h 4546600"/>
              <a:gd name="connsiteX2" fmla="*/ 2057401 w 2057401"/>
              <a:gd name="connsiteY2" fmla="*/ 4546600 h 4546600"/>
              <a:gd name="connsiteX3" fmla="*/ 0 w 2057401"/>
              <a:gd name="connsiteY3" fmla="*/ 4546600 h 4546600"/>
            </a:gdLst>
            <a:ahLst/>
            <a:cxnLst>
              <a:cxn ang="0">
                <a:pos x="connsiteX0" y="connsiteY0"/>
              </a:cxn>
              <a:cxn ang="0">
                <a:pos x="connsiteX1" y="connsiteY1"/>
              </a:cxn>
              <a:cxn ang="0">
                <a:pos x="connsiteX2" y="connsiteY2"/>
              </a:cxn>
              <a:cxn ang="0">
                <a:pos x="connsiteX3" y="connsiteY3"/>
              </a:cxn>
            </a:cxnLst>
            <a:rect l="l" t="t" r="r" b="b"/>
            <a:pathLst>
              <a:path w="2057401" h="4546600">
                <a:moveTo>
                  <a:pt x="0" y="0"/>
                </a:moveTo>
                <a:lnTo>
                  <a:pt x="2057401" y="0"/>
                </a:lnTo>
                <a:lnTo>
                  <a:pt x="2057401" y="4546600"/>
                </a:lnTo>
                <a:lnTo>
                  <a:pt x="0" y="4546600"/>
                </a:lnTo>
                <a:close/>
              </a:path>
            </a:pathLst>
          </a:custGeom>
          <a:effectLst>
            <a:outerShdw blurRad="50800" dist="38100" dir="5400000" algn="t" rotWithShape="0">
              <a:prstClr val="black">
                <a:alpha val="40000"/>
              </a:prstClr>
            </a:outerShdw>
          </a:effectLst>
        </p:spPr>
      </p:pic>
      <p:sp>
        <p:nvSpPr>
          <p:cNvPr id="14" name="Rectangle 26"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0467B11F-23B7-4255-BC45-C6DE6F064C59}"/>
              </a:ext>
            </a:extLst>
          </p:cNvPr>
          <p:cNvSpPr>
            <a:spLocks noChangeArrowheads="1"/>
          </p:cNvSpPr>
          <p:nvPr/>
        </p:nvSpPr>
        <p:spPr bwMode="auto">
          <a:xfrm>
            <a:off x="1333539" y="2533834"/>
            <a:ext cx="677108" cy="220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200" spc="600" dirty="0">
                <a:solidFill>
                  <a:schemeClr val="bg1"/>
                </a:solidFill>
                <a:latin typeface="方正清刻本悦宋简体" panose="02000000000000000000" pitchFamily="2" charset="-122"/>
                <a:ea typeface="方正清刻本悦宋简体" panose="02000000000000000000" pitchFamily="2" charset="-122"/>
              </a:rPr>
              <a:t>随机森林</a:t>
            </a:r>
          </a:p>
        </p:txBody>
      </p:sp>
      <p:sp>
        <p:nvSpPr>
          <p:cNvPr id="4" name="文本框 3">
            <a:extLst>
              <a:ext uri="{FF2B5EF4-FFF2-40B4-BE49-F238E27FC236}">
                <a16:creationId xmlns:a16="http://schemas.microsoft.com/office/drawing/2014/main" id="{EBE745C9-3339-FF91-5AB8-8FA851C7B1BC}"/>
              </a:ext>
            </a:extLst>
          </p:cNvPr>
          <p:cNvSpPr txBox="1"/>
          <p:nvPr/>
        </p:nvSpPr>
        <p:spPr>
          <a:xfrm>
            <a:off x="4017648" y="1143084"/>
            <a:ext cx="6294519" cy="1200329"/>
          </a:xfrm>
          <a:prstGeom prst="rect">
            <a:avLst/>
          </a:prstGeom>
          <a:noFill/>
        </p:spPr>
        <p:txBody>
          <a:bodyPr wrap="square" rtlCol="0">
            <a:spAutoFit/>
          </a:bodyPr>
          <a:lstStyle/>
          <a:p>
            <a:pPr algn="just"/>
            <a:r>
              <a:rPr lang="zh-CN" altLang="en-US" dirty="0"/>
              <a:t> </a:t>
            </a:r>
            <a:r>
              <a:rPr lang="zh-CN" altLang="en-US" sz="2400" dirty="0">
                <a:latin typeface="华文仿宋" panose="02010600040101010101" pitchFamily="2" charset="-122"/>
                <a:ea typeface="华文仿宋" panose="02010600040101010101" pitchFamily="2" charset="-122"/>
              </a:rPr>
              <a:t> 随机森林</a:t>
            </a:r>
            <a:r>
              <a:rPr lang="en-US" altLang="zh-CN" sz="2400" dirty="0">
                <a:latin typeface="华文仿宋" panose="02010600040101010101" pitchFamily="2" charset="-122"/>
                <a:ea typeface="华文仿宋" panose="02010600040101010101" pitchFamily="2" charset="-122"/>
              </a:rPr>
              <a:t>(Random Forest)</a:t>
            </a:r>
            <a:r>
              <a:rPr lang="zh-CN" altLang="en-US" sz="2400" dirty="0">
                <a:latin typeface="华文仿宋" panose="02010600040101010101" pitchFamily="2" charset="-122"/>
                <a:ea typeface="华文仿宋" panose="02010600040101010101" pitchFamily="2" charset="-122"/>
              </a:rPr>
              <a:t>是一种以决策树为基学习器的集成学习方法，是</a:t>
            </a:r>
            <a:r>
              <a:rPr lang="en-US" altLang="zh-CN" sz="2400" dirty="0">
                <a:latin typeface="华文仿宋" panose="02010600040101010101" pitchFamily="2" charset="-122"/>
                <a:ea typeface="华文仿宋" panose="02010600040101010101" pitchFamily="2" charset="-122"/>
              </a:rPr>
              <a:t>Bagging</a:t>
            </a:r>
            <a:r>
              <a:rPr lang="zh-CN" altLang="en-US" sz="2400" dirty="0">
                <a:latin typeface="华文仿宋" panose="02010600040101010101" pitchFamily="2" charset="-122"/>
                <a:ea typeface="华文仿宋" panose="02010600040101010101" pitchFamily="2" charset="-122"/>
              </a:rPr>
              <a:t>的一种扩展变体。</a:t>
            </a:r>
          </a:p>
        </p:txBody>
      </p:sp>
      <p:pic>
        <p:nvPicPr>
          <p:cNvPr id="6" name="图片 5">
            <a:extLst>
              <a:ext uri="{FF2B5EF4-FFF2-40B4-BE49-F238E27FC236}">
                <a16:creationId xmlns:a16="http://schemas.microsoft.com/office/drawing/2014/main" id="{48DA0A3C-1E3E-31D1-44EE-6248B7F52B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2477" y="2216180"/>
            <a:ext cx="3924176" cy="2311432"/>
          </a:xfrm>
          <a:prstGeom prst="rect">
            <a:avLst/>
          </a:prstGeom>
        </p:spPr>
      </p:pic>
      <p:sp>
        <p:nvSpPr>
          <p:cNvPr id="7" name="文本框 6">
            <a:extLst>
              <a:ext uri="{FF2B5EF4-FFF2-40B4-BE49-F238E27FC236}">
                <a16:creationId xmlns:a16="http://schemas.microsoft.com/office/drawing/2014/main" id="{2CC70120-B47F-FC07-F00C-1ABACE4DC337}"/>
              </a:ext>
            </a:extLst>
          </p:cNvPr>
          <p:cNvSpPr txBox="1"/>
          <p:nvPr/>
        </p:nvSpPr>
        <p:spPr>
          <a:xfrm>
            <a:off x="4017648" y="4739203"/>
            <a:ext cx="6294519" cy="830997"/>
          </a:xfrm>
          <a:prstGeom prst="rect">
            <a:avLst/>
          </a:prstGeom>
          <a:noFill/>
        </p:spPr>
        <p:txBody>
          <a:bodyPr wrap="square" rtlCol="0">
            <a:spAutoFit/>
          </a:bodyPr>
          <a:lstStyle/>
          <a:p>
            <a:pPr algn="just"/>
            <a:r>
              <a:rPr lang="zh-CN" altLang="en-US" sz="2400" dirty="0">
                <a:latin typeface="华文仿宋" panose="02010600040101010101" pitchFamily="2" charset="-122"/>
                <a:ea typeface="华文仿宋" panose="02010600040101010101" pitchFamily="2" charset="-122"/>
              </a:rPr>
              <a:t>  随机森林简单、容易实现、计算开销小，被称为是“</a:t>
            </a:r>
            <a:r>
              <a:rPr lang="zh-CN" altLang="en-US" sz="2400" dirty="0">
                <a:solidFill>
                  <a:srgbClr val="FF0000"/>
                </a:solidFill>
                <a:latin typeface="华文仿宋" panose="02010600040101010101" pitchFamily="2" charset="-122"/>
                <a:ea typeface="华文仿宋" panose="02010600040101010101" pitchFamily="2" charset="-122"/>
              </a:rPr>
              <a:t>代表集成学习技术水平的方法</a:t>
            </a:r>
            <a:r>
              <a:rPr lang="zh-CN" altLang="en-US" sz="2400" dirty="0">
                <a:latin typeface="华文仿宋" panose="02010600040101010101" pitchFamily="2" charset="-122"/>
                <a:ea typeface="华文仿宋" panose="02010600040101010101" pitchFamily="2" charset="-122"/>
              </a:rPr>
              <a:t>”。</a:t>
            </a:r>
          </a:p>
        </p:txBody>
      </p:sp>
    </p:spTree>
    <p:extLst>
      <p:ext uri="{BB962C8B-B14F-4D97-AF65-F5344CB8AC3E}">
        <p14:creationId xmlns:p14="http://schemas.microsoft.com/office/powerpoint/2010/main" val="4246693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CC8A905C-0621-4833-9C32-EEF2E6E6B175}"/>
              </a:ext>
            </a:extLst>
          </p:cNvPr>
          <p:cNvSpPr/>
          <p:nvPr/>
        </p:nvSpPr>
        <p:spPr>
          <a:xfrm>
            <a:off x="117475" y="744312"/>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sz="2400" dirty="0"/>
          </a:p>
        </p:txBody>
      </p:sp>
      <p:sp>
        <p:nvSpPr>
          <p:cNvPr id="9" name="文本框 8">
            <a:extLst>
              <a:ext uri="{FF2B5EF4-FFF2-40B4-BE49-F238E27FC236}">
                <a16:creationId xmlns:a16="http://schemas.microsoft.com/office/drawing/2014/main" id="{73B45A9A-EC9D-BBF3-80FC-2E7EF76ABB19}"/>
              </a:ext>
            </a:extLst>
          </p:cNvPr>
          <p:cNvSpPr txBox="1"/>
          <p:nvPr/>
        </p:nvSpPr>
        <p:spPr>
          <a:xfrm>
            <a:off x="3170030" y="174773"/>
            <a:ext cx="6096000" cy="584775"/>
          </a:xfrm>
          <a:prstGeom prst="rect">
            <a:avLst/>
          </a:prstGeom>
          <a:noFill/>
        </p:spPr>
        <p:txBody>
          <a:bodyPr wrap="square">
            <a:spAutoFit/>
          </a:bodyPr>
          <a:lstStyle/>
          <a:p>
            <a:pPr algn="ctr"/>
            <a:r>
              <a:rPr lang="zh-CN" altLang="en-US" sz="3200" dirty="0">
                <a:solidFill>
                  <a:srgbClr val="000000"/>
                </a:solidFill>
                <a:latin typeface="华文仿宋" panose="02010600040101010101" pitchFamily="2" charset="-122"/>
                <a:ea typeface="华文仿宋" panose="02010600040101010101" pitchFamily="2" charset="-122"/>
              </a:rPr>
              <a:t>随机森林</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FD216B16-FD57-81F8-6B1D-AD17ADEF8673}"/>
              </a:ext>
            </a:extLst>
          </p:cNvPr>
          <p:cNvSpPr txBox="1"/>
          <p:nvPr/>
        </p:nvSpPr>
        <p:spPr>
          <a:xfrm>
            <a:off x="1051613" y="1441045"/>
            <a:ext cx="10088773" cy="461665"/>
          </a:xfrm>
          <a:prstGeom prst="rect">
            <a:avLst/>
          </a:prstGeom>
          <a:noFill/>
        </p:spPr>
        <p:txBody>
          <a:bodyPr wrap="square" rtlCol="0">
            <a:spAutoFit/>
          </a:bodyPr>
          <a:lstStyle/>
          <a:p>
            <a:pPr algn="just"/>
            <a:r>
              <a:rPr lang="zh-CN" altLang="en-US" sz="2400" dirty="0">
                <a:latin typeface="仿宋" panose="02010609060101010101" pitchFamily="49" charset="-122"/>
                <a:ea typeface="仿宋" panose="02010609060101010101" pitchFamily="49" charset="-122"/>
              </a:rPr>
              <a:t>随机森林的“森林”体现：多棵决策树并行训练，组成一片“森林”</a:t>
            </a:r>
          </a:p>
        </p:txBody>
      </p:sp>
      <p:sp>
        <p:nvSpPr>
          <p:cNvPr id="4" name="文本框 3">
            <a:extLst>
              <a:ext uri="{FF2B5EF4-FFF2-40B4-BE49-F238E27FC236}">
                <a16:creationId xmlns:a16="http://schemas.microsoft.com/office/drawing/2014/main" id="{F189831B-0FA6-9751-DB0D-8A4CB70308EF}"/>
              </a:ext>
            </a:extLst>
          </p:cNvPr>
          <p:cNvSpPr txBox="1"/>
          <p:nvPr/>
        </p:nvSpPr>
        <p:spPr>
          <a:xfrm>
            <a:off x="1051613" y="2270841"/>
            <a:ext cx="3790766"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随机森林的“随机”体现：</a:t>
            </a:r>
            <a:endParaRPr lang="zh-CN" altLang="en-US" sz="2400" dirty="0">
              <a:solidFill>
                <a:srgbClr val="FF0000"/>
              </a:solidFill>
              <a:latin typeface="华文仿宋" panose="02010600040101010101" pitchFamily="2" charset="-122"/>
              <a:ea typeface="华文仿宋" panose="02010600040101010101" pitchFamily="2" charset="-122"/>
            </a:endParaRPr>
          </a:p>
        </p:txBody>
      </p:sp>
      <p:sp>
        <p:nvSpPr>
          <p:cNvPr id="6" name="文本框 5">
            <a:extLst>
              <a:ext uri="{FF2B5EF4-FFF2-40B4-BE49-F238E27FC236}">
                <a16:creationId xmlns:a16="http://schemas.microsoft.com/office/drawing/2014/main" id="{93B109A7-5BE7-4B48-206E-ECE82CD9F86F}"/>
              </a:ext>
            </a:extLst>
          </p:cNvPr>
          <p:cNvSpPr txBox="1"/>
          <p:nvPr/>
        </p:nvSpPr>
        <p:spPr>
          <a:xfrm>
            <a:off x="833413" y="3847295"/>
            <a:ext cx="10416072" cy="1569660"/>
          </a:xfrm>
          <a:prstGeom prst="rect">
            <a:avLst/>
          </a:prstGeom>
          <a:noFill/>
        </p:spPr>
        <p:txBody>
          <a:bodyPr wrap="square" rtlCol="0">
            <a:spAutoFit/>
          </a:bodyPr>
          <a:lstStyle/>
          <a:p>
            <a:pPr algn="just"/>
            <a:r>
              <a:rPr lang="en-US" altLang="zh-CN" sz="2400" dirty="0">
                <a:solidFill>
                  <a:srgbClr val="FF0000"/>
                </a:solidFill>
                <a:latin typeface="华文仿宋" panose="02010600040101010101" pitchFamily="2" charset="-122"/>
                <a:ea typeface="华文仿宋" panose="02010600040101010101" pitchFamily="2" charset="-122"/>
              </a:rPr>
              <a:t>  2.</a:t>
            </a:r>
            <a:r>
              <a:rPr lang="zh-CN" altLang="en-US" sz="2400" dirty="0">
                <a:solidFill>
                  <a:srgbClr val="FF0000"/>
                </a:solidFill>
                <a:latin typeface="华文仿宋" panose="02010600040101010101" pitchFamily="2" charset="-122"/>
                <a:ea typeface="华文仿宋" panose="02010600040101010101" pitchFamily="2" charset="-122"/>
              </a:rPr>
              <a:t>随机属性选择</a:t>
            </a:r>
            <a:r>
              <a:rPr lang="zh-CN" altLang="en-US" sz="2400" dirty="0">
                <a:latin typeface="华文仿宋" panose="02010600040101010101" pitchFamily="2" charset="-122"/>
                <a:ea typeface="华文仿宋" panose="02010600040101010101" pitchFamily="2" charset="-122"/>
              </a:rPr>
              <a:t>：具体来说，传统决策树在选择划分属性时是在当前结点的属性集合</a:t>
            </a:r>
            <a:r>
              <a:rPr lang="en-US" altLang="zh-CN" sz="2400" dirty="0">
                <a:latin typeface="华文仿宋" panose="02010600040101010101" pitchFamily="2" charset="-122"/>
                <a:ea typeface="华文仿宋" panose="02010600040101010101" pitchFamily="2" charset="-122"/>
              </a:rPr>
              <a:t>(</a:t>
            </a:r>
            <a:r>
              <a:rPr lang="zh-CN" altLang="en-US" sz="2400" dirty="0">
                <a:latin typeface="华文仿宋" panose="02010600040101010101" pitchFamily="2" charset="-122"/>
                <a:ea typeface="华文仿宋" panose="02010600040101010101" pitchFamily="2" charset="-122"/>
              </a:rPr>
              <a:t>假设</a:t>
            </a:r>
            <a:r>
              <a:rPr lang="en-US" altLang="zh-CN" sz="2400" dirty="0">
                <a:latin typeface="华文仿宋" panose="02010600040101010101" pitchFamily="2" charset="-122"/>
                <a:ea typeface="华文仿宋" panose="02010600040101010101" pitchFamily="2" charset="-122"/>
              </a:rPr>
              <a:t>d</a:t>
            </a:r>
            <a:r>
              <a:rPr lang="zh-CN" altLang="en-US" sz="2400" dirty="0">
                <a:latin typeface="华文仿宋" panose="02010600040101010101" pitchFamily="2" charset="-122"/>
                <a:ea typeface="华文仿宋" panose="02010600040101010101" pitchFamily="2" charset="-122"/>
              </a:rPr>
              <a:t>个属性</a:t>
            </a:r>
            <a:r>
              <a:rPr lang="en-US" altLang="zh-CN" sz="2400" dirty="0">
                <a:latin typeface="华文仿宋" panose="02010600040101010101" pitchFamily="2" charset="-122"/>
                <a:ea typeface="华文仿宋" panose="02010600040101010101" pitchFamily="2" charset="-122"/>
              </a:rPr>
              <a:t>)</a:t>
            </a:r>
            <a:r>
              <a:rPr lang="zh-CN" altLang="en-US" sz="2400" dirty="0">
                <a:latin typeface="华文仿宋" panose="02010600040101010101" pitchFamily="2" charset="-122"/>
                <a:ea typeface="华文仿宋" panose="02010600040101010101" pitchFamily="2" charset="-122"/>
              </a:rPr>
              <a:t>中选择，而在随机森林中，对基决策树的每个结点，先从该节点的属性集合中随机选择一个包含</a:t>
            </a:r>
            <a:r>
              <a:rPr lang="en-US" altLang="zh-CN" sz="2400" dirty="0">
                <a:latin typeface="华文仿宋" panose="02010600040101010101" pitchFamily="2" charset="-122"/>
                <a:ea typeface="华文仿宋" panose="02010600040101010101" pitchFamily="2" charset="-122"/>
              </a:rPr>
              <a:t>k</a:t>
            </a:r>
            <a:r>
              <a:rPr lang="zh-CN" altLang="en-US" sz="2400" dirty="0">
                <a:latin typeface="华文仿宋" panose="02010600040101010101" pitchFamily="2" charset="-122"/>
                <a:ea typeface="华文仿宋" panose="02010600040101010101" pitchFamily="2" charset="-122"/>
              </a:rPr>
              <a:t>个属性的子集，然后再从这个子集中选择一个最优属性用于划分</a:t>
            </a:r>
          </a:p>
        </p:txBody>
      </p:sp>
      <p:sp>
        <p:nvSpPr>
          <p:cNvPr id="2" name="文本框 1">
            <a:extLst>
              <a:ext uri="{FF2B5EF4-FFF2-40B4-BE49-F238E27FC236}">
                <a16:creationId xmlns:a16="http://schemas.microsoft.com/office/drawing/2014/main" id="{21180A0D-21D6-B1C2-8A2C-5554A667F1AB}"/>
              </a:ext>
            </a:extLst>
          </p:cNvPr>
          <p:cNvSpPr txBox="1"/>
          <p:nvPr/>
        </p:nvSpPr>
        <p:spPr>
          <a:xfrm>
            <a:off x="833414" y="3150009"/>
            <a:ext cx="10416072" cy="461665"/>
          </a:xfrm>
          <a:prstGeom prst="rect">
            <a:avLst/>
          </a:prstGeom>
          <a:noFill/>
        </p:spPr>
        <p:txBody>
          <a:bodyPr wrap="square" rtlCol="0">
            <a:spAutoFit/>
          </a:bodyPr>
          <a:lstStyle/>
          <a:p>
            <a:pPr algn="just"/>
            <a:r>
              <a:rPr lang="en-US" altLang="zh-CN" sz="2400" dirty="0">
                <a:solidFill>
                  <a:srgbClr val="FF0000"/>
                </a:solidFill>
                <a:latin typeface="华文仿宋" panose="02010600040101010101" pitchFamily="2" charset="-122"/>
                <a:ea typeface="华文仿宋" panose="02010600040101010101" pitchFamily="2" charset="-122"/>
              </a:rPr>
              <a:t>  1.</a:t>
            </a:r>
            <a:r>
              <a:rPr lang="zh-CN" altLang="en-US" sz="2400" dirty="0">
                <a:solidFill>
                  <a:srgbClr val="FF0000"/>
                </a:solidFill>
                <a:latin typeface="华文仿宋" panose="02010600040101010101" pitchFamily="2" charset="-122"/>
                <a:ea typeface="华文仿宋" panose="02010600040101010101" pitchFamily="2" charset="-122"/>
              </a:rPr>
              <a:t>训练数据随机选择</a:t>
            </a:r>
            <a:r>
              <a:rPr lang="zh-CN" altLang="en-US" sz="2400" dirty="0">
                <a:latin typeface="华文仿宋" panose="02010600040101010101" pitchFamily="2" charset="-122"/>
                <a:ea typeface="华文仿宋" panose="02010600040101010101" pitchFamily="2" charset="-122"/>
              </a:rPr>
              <a:t>：即用于训练单棵树的数据应该是随机的，有放回式的</a:t>
            </a:r>
          </a:p>
        </p:txBody>
      </p:sp>
    </p:spTree>
    <p:extLst>
      <p:ext uri="{BB962C8B-B14F-4D97-AF65-F5344CB8AC3E}">
        <p14:creationId xmlns:p14="http://schemas.microsoft.com/office/powerpoint/2010/main" val="2947340561"/>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206251" y="858182"/>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indent="304800" algn="just">
                  <a:spcBef>
                    <a:spcPts val="250"/>
                  </a:spcBef>
                  <a:spcAft>
                    <a:spcPts val="250"/>
                  </a:spcAft>
                </a:pPr>
                <a:r>
                  <a:rPr lang="zh-CN" altLang="zh-CN" sz="1800" kern="100" dirty="0">
                    <a:effectLst/>
                    <a:latin typeface="Times New Roman" panose="02020603050405020304" pitchFamily="18" charset="0"/>
                    <a:ea typeface="宋体" panose="02010600030101010101" pitchFamily="2" charset="-122"/>
                  </a:rPr>
                  <a:t>先在随机森林中随机抽取的样本构建决策树，计算</a:t>
                </a:r>
                <a:r>
                  <a:rPr lang="en-US" altLang="zh-CN" sz="1800" kern="100" dirty="0">
                    <a:effectLst/>
                    <a:latin typeface="Times New Roman" panose="02020603050405020304" pitchFamily="18" charset="0"/>
                    <a:ea typeface="宋体" panose="02010600030101010101" pitchFamily="2" charset="-122"/>
                  </a:rPr>
                  <a:t>OOB</a:t>
                </a:r>
                <a:r>
                  <a:rPr lang="zh-CN" altLang="zh-CN" sz="1800" kern="100" dirty="0">
                    <a:effectLst/>
                    <a:latin typeface="Times New Roman" panose="02020603050405020304" pitchFamily="18" charset="0"/>
                    <a:ea typeface="宋体" panose="02010600030101010101" pitchFamily="2" charset="-122"/>
                  </a:rPr>
                  <a:t>的预测错误率。随机置换</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𝑋</m:t>
                        </m:r>
                      </m:e>
                      <m:sub>
                        <m:r>
                          <a:rPr lang="en-US" altLang="zh-CN" sz="1800" i="1" kern="100">
                            <a:effectLst/>
                            <a:latin typeface="Cambria Math" panose="02040503050406030204" pitchFamily="18" charset="0"/>
                            <a:ea typeface="宋体" panose="02010600030101010101" pitchFamily="2" charset="-122"/>
                          </a:rPr>
                          <m:t>𝑖</m:t>
                        </m:r>
                      </m:sub>
                    </m:sSub>
                  </m:oMath>
                </a14:m>
                <a:r>
                  <a:rPr lang="zh-CN" altLang="zh-CN" sz="1800" kern="100" dirty="0">
                    <a:effectLst/>
                    <a:latin typeface="Times New Roman" panose="02020603050405020304" pitchFamily="18" charset="0"/>
                    <a:ea typeface="宋体" panose="02010600030101010101" pitchFamily="2" charset="-122"/>
                  </a:rPr>
                  <a:t>的值后再次构建决策树并计算</a:t>
                </a:r>
                <a:r>
                  <a:rPr lang="en-US" altLang="zh-CN" sz="1800" kern="100" dirty="0">
                    <a:effectLst/>
                    <a:latin typeface="Times New Roman" panose="02020603050405020304" pitchFamily="18" charset="0"/>
                    <a:ea typeface="宋体" panose="02010600030101010101" pitchFamily="2" charset="-122"/>
                  </a:rPr>
                  <a:t>OOB</a:t>
                </a:r>
                <a:r>
                  <a:rPr lang="zh-CN" altLang="zh-CN" sz="1800" kern="100" dirty="0">
                    <a:effectLst/>
                    <a:latin typeface="Times New Roman" panose="02020603050405020304" pitchFamily="18" charset="0"/>
                    <a:ea typeface="宋体" panose="02010600030101010101" pitchFamily="2" charset="-122"/>
                  </a:rPr>
                  <a:t>的预测错误率，最后将两次计算得到的预测错误率相减，标准化处理后再取平均值即为变量</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𝑋</m:t>
                        </m:r>
                      </m:e>
                      <m:sub>
                        <m:r>
                          <a:rPr lang="en-US" altLang="zh-CN" sz="1800" i="1" kern="100">
                            <a:effectLst/>
                            <a:latin typeface="Cambria Math" panose="02040503050406030204" pitchFamily="18" charset="0"/>
                            <a:ea typeface="宋体" panose="02010600030101010101" pitchFamily="2" charset="-122"/>
                          </a:rPr>
                          <m:t>𝑖</m:t>
                        </m:r>
                      </m:sub>
                    </m:sSub>
                  </m:oMath>
                </a14:m>
                <a:r>
                  <a:rPr lang="zh-CN" altLang="zh-CN" sz="1800" kern="100" dirty="0">
                    <a:effectLst/>
                    <a:latin typeface="Times New Roman" panose="02020603050405020304" pitchFamily="18" charset="0"/>
                    <a:ea typeface="宋体" panose="02010600030101010101" pitchFamily="2" charset="-122"/>
                  </a:rPr>
                  <a:t>的置换重要度</a:t>
                </a:r>
                <a:r>
                  <a:rPr lang="en-US"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𝑉𝐼</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𝑀</m:t>
                        </m:r>
                      </m:e>
                      <m:sub>
                        <m:r>
                          <a:rPr lang="en-US" altLang="zh-CN" sz="1800" i="1" kern="100">
                            <a:effectLst/>
                            <a:latin typeface="Cambria Math" panose="02040503050406030204" pitchFamily="18" charset="0"/>
                            <a:ea typeface="宋体" panose="02010600030101010101" pitchFamily="2" charset="-122"/>
                          </a:rPr>
                          <m:t>𝑖</m:t>
                        </m:r>
                      </m:sub>
                    </m:sSub>
                  </m:oMath>
                </a14:m>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a:t>
                </a:r>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206251" y="858182"/>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70030" y="174773"/>
            <a:ext cx="6096000" cy="584775"/>
          </a:xfrm>
          <a:prstGeom prst="rect">
            <a:avLst/>
          </a:prstGeom>
          <a:noFill/>
        </p:spPr>
        <p:txBody>
          <a:bodyPr wrap="square">
            <a:spAutoFit/>
          </a:bodyPr>
          <a:lstStyle/>
          <a:p>
            <a:pPr algn="ctr"/>
            <a:r>
              <a:rPr lang="zh-CN" altLang="en-US" sz="3200" dirty="0">
                <a:solidFill>
                  <a:srgbClr val="000000"/>
                </a:solidFill>
                <a:latin typeface="华文仿宋" panose="02010600040101010101" pitchFamily="2" charset="-122"/>
                <a:ea typeface="华文仿宋" panose="02010600040101010101" pitchFamily="2" charset="-122"/>
              </a:rPr>
              <a:t>特征重要度</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F189831B-0FA6-9751-DB0D-8A4CB70308EF}"/>
              </a:ext>
            </a:extLst>
          </p:cNvPr>
          <p:cNvSpPr txBox="1"/>
          <p:nvPr/>
        </p:nvSpPr>
        <p:spPr>
          <a:xfrm>
            <a:off x="1027098" y="1727272"/>
            <a:ext cx="10167644"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  袋外数据</a:t>
            </a:r>
            <a:r>
              <a:rPr lang="en-US" altLang="zh-CN" sz="2400" dirty="0">
                <a:latin typeface="华文仿宋" panose="02010600040101010101" pitchFamily="2" charset="-122"/>
                <a:ea typeface="华文仿宋" panose="02010600040101010101" pitchFamily="2" charset="-122"/>
              </a:rPr>
              <a:t>(OOB)</a:t>
            </a:r>
            <a:r>
              <a:rPr lang="zh-CN" altLang="en-US" sz="2400" dirty="0">
                <a:latin typeface="华文仿宋" panose="02010600040101010101" pitchFamily="2" charset="-122"/>
                <a:ea typeface="华文仿宋" panose="02010600040101010101" pitchFamily="2" charset="-122"/>
              </a:rPr>
              <a:t>：在随机森林随机选择过程中，</a:t>
            </a:r>
            <a:r>
              <a:rPr lang="zh-CN" altLang="en-US" sz="2400" dirty="0">
                <a:solidFill>
                  <a:srgbClr val="FF0000"/>
                </a:solidFill>
                <a:latin typeface="华文仿宋" panose="02010600040101010101" pitchFamily="2" charset="-122"/>
                <a:ea typeface="华文仿宋" panose="02010600040101010101" pitchFamily="2" charset="-122"/>
              </a:rPr>
              <a:t>没有被选择使用</a:t>
            </a:r>
            <a:r>
              <a:rPr lang="zh-CN" altLang="en-US" sz="2400" dirty="0">
                <a:latin typeface="华文仿宋" panose="02010600040101010101" pitchFamily="2" charset="-122"/>
                <a:ea typeface="华文仿宋" panose="02010600040101010101" pitchFamily="2" charset="-122"/>
              </a:rPr>
              <a:t>的数据</a:t>
            </a:r>
            <a:endParaRPr lang="zh-CN" altLang="en-US" sz="2400" dirty="0">
              <a:solidFill>
                <a:srgbClr val="FF0000"/>
              </a:solidFill>
              <a:latin typeface="华文仿宋" panose="02010600040101010101" pitchFamily="2" charset="-122"/>
              <a:ea typeface="华文仿宋" panose="02010600040101010101" pitchFamily="2" charset="-122"/>
            </a:endParaRPr>
          </a:p>
        </p:txBody>
      </p:sp>
      <p:sp>
        <p:nvSpPr>
          <p:cNvPr id="5" name="文本框 4">
            <a:extLst>
              <a:ext uri="{FF2B5EF4-FFF2-40B4-BE49-F238E27FC236}">
                <a16:creationId xmlns:a16="http://schemas.microsoft.com/office/drawing/2014/main" id="{15163713-9D69-B641-29FD-E8104637E652}"/>
              </a:ext>
            </a:extLst>
          </p:cNvPr>
          <p:cNvSpPr txBox="1"/>
          <p:nvPr/>
        </p:nvSpPr>
        <p:spPr>
          <a:xfrm>
            <a:off x="1027099" y="2388093"/>
            <a:ext cx="10167644" cy="1569660"/>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  先在随机森林中随机抽取的样本构建决策树，计算</a:t>
            </a:r>
            <a:r>
              <a:rPr lang="en-US" altLang="zh-CN" sz="2400" dirty="0">
                <a:latin typeface="华文仿宋" panose="02010600040101010101" pitchFamily="2" charset="-122"/>
                <a:ea typeface="华文仿宋" panose="02010600040101010101" pitchFamily="2" charset="-122"/>
              </a:rPr>
              <a:t>OOB</a:t>
            </a:r>
            <a:r>
              <a:rPr lang="zh-CN" altLang="en-US" sz="2400" dirty="0">
                <a:latin typeface="华文仿宋" panose="02010600040101010101" pitchFamily="2" charset="-122"/>
                <a:ea typeface="华文仿宋" panose="02010600040101010101" pitchFamily="2" charset="-122"/>
              </a:rPr>
              <a:t>的预测错误率。随机置换属性</a:t>
            </a:r>
            <a:r>
              <a:rPr lang="en-US" altLang="zh-CN" sz="2400" dirty="0">
                <a:latin typeface="华文仿宋" panose="02010600040101010101" pitchFamily="2" charset="-122"/>
                <a:ea typeface="华文仿宋" panose="02010600040101010101" pitchFamily="2" charset="-122"/>
              </a:rPr>
              <a:t>x</a:t>
            </a:r>
            <a:r>
              <a:rPr lang="zh-CN" altLang="en-US" sz="2400" dirty="0">
                <a:latin typeface="华文仿宋" panose="02010600040101010101" pitchFamily="2" charset="-122"/>
                <a:ea typeface="华文仿宋" panose="02010600040101010101" pitchFamily="2" charset="-122"/>
              </a:rPr>
              <a:t>过后再次构建决策树并计算</a:t>
            </a:r>
            <a:r>
              <a:rPr lang="en-US" altLang="zh-CN" sz="2400" dirty="0">
                <a:latin typeface="华文仿宋" panose="02010600040101010101" pitchFamily="2" charset="-122"/>
                <a:ea typeface="华文仿宋" panose="02010600040101010101" pitchFamily="2" charset="-122"/>
              </a:rPr>
              <a:t>OOB</a:t>
            </a:r>
            <a:r>
              <a:rPr lang="zh-CN" altLang="en-US" sz="2400" dirty="0">
                <a:latin typeface="华文仿宋" panose="02010600040101010101" pitchFamily="2" charset="-122"/>
                <a:ea typeface="华文仿宋" panose="02010600040101010101" pitchFamily="2" charset="-122"/>
              </a:rPr>
              <a:t>的预测错误率，最后将两次计算得到的预测错误率相减，标准化处理后再取平均值即为属性</a:t>
            </a:r>
            <a:r>
              <a:rPr lang="en-US" altLang="zh-CN" sz="2400" dirty="0">
                <a:latin typeface="华文仿宋" panose="02010600040101010101" pitchFamily="2" charset="-122"/>
                <a:ea typeface="华文仿宋" panose="02010600040101010101" pitchFamily="2" charset="-122"/>
              </a:rPr>
              <a:t>x</a:t>
            </a:r>
            <a:r>
              <a:rPr lang="zh-CN" altLang="en-US" sz="2400" dirty="0">
                <a:latin typeface="华文仿宋" panose="02010600040101010101" pitchFamily="2" charset="-122"/>
                <a:ea typeface="华文仿宋" panose="02010600040101010101" pitchFamily="2" charset="-122"/>
              </a:rPr>
              <a:t>的</a:t>
            </a:r>
            <a:r>
              <a:rPr lang="zh-CN" altLang="en-US" sz="2400" dirty="0">
                <a:solidFill>
                  <a:srgbClr val="FF0000"/>
                </a:solidFill>
                <a:latin typeface="华文仿宋" panose="02010600040101010101" pitchFamily="2" charset="-122"/>
                <a:ea typeface="华文仿宋" panose="02010600040101010101" pitchFamily="2" charset="-122"/>
              </a:rPr>
              <a:t>置换重要度</a:t>
            </a:r>
            <a:r>
              <a:rPr lang="zh-CN" altLang="en-US" sz="2400" dirty="0">
                <a:latin typeface="华文仿宋" panose="02010600040101010101" pitchFamily="2" charset="-122"/>
                <a:ea typeface="华文仿宋" panose="02010600040101010101" pitchFamily="2" charset="-122"/>
              </a:rPr>
              <a:t>。</a:t>
            </a:r>
          </a:p>
        </p:txBody>
      </p:sp>
      <p:pic>
        <p:nvPicPr>
          <p:cNvPr id="8" name="图片 7">
            <a:extLst>
              <a:ext uri="{FF2B5EF4-FFF2-40B4-BE49-F238E27FC236}">
                <a16:creationId xmlns:a16="http://schemas.microsoft.com/office/drawing/2014/main" id="{444EF360-2DCB-A60B-ABC2-90CE8E800CD0}"/>
              </a:ext>
            </a:extLst>
          </p:cNvPr>
          <p:cNvPicPr>
            <a:picLocks noChangeAspect="1"/>
          </p:cNvPicPr>
          <p:nvPr/>
        </p:nvPicPr>
        <p:blipFill>
          <a:blip r:embed="rId5"/>
          <a:stretch>
            <a:fillRect/>
          </a:stretch>
        </p:blipFill>
        <p:spPr>
          <a:xfrm>
            <a:off x="3175872" y="4186573"/>
            <a:ext cx="5840256" cy="1101935"/>
          </a:xfrm>
          <a:prstGeom prst="rect">
            <a:avLst/>
          </a:prstGeom>
        </p:spPr>
      </p:pic>
    </p:spTree>
    <p:extLst>
      <p:ext uri="{BB962C8B-B14F-4D97-AF65-F5344CB8AC3E}">
        <p14:creationId xmlns:p14="http://schemas.microsoft.com/office/powerpoint/2010/main" val="2737938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库_文本框 21">
            <a:extLst>
              <a:ext uri="{FF2B5EF4-FFF2-40B4-BE49-F238E27FC236}">
                <a16:creationId xmlns:a16="http://schemas.microsoft.com/office/drawing/2014/main" id="{F3F4DA82-B48F-4F73-8E75-5E4D2B2116DB}"/>
              </a:ext>
            </a:extLst>
          </p:cNvPr>
          <p:cNvSpPr txBox="1"/>
          <p:nvPr>
            <p:custDataLst>
              <p:tags r:id="rId1"/>
            </p:custDataLst>
          </p:nvPr>
        </p:nvSpPr>
        <p:spPr>
          <a:xfrm rot="16200000">
            <a:off x="4618672" y="438814"/>
            <a:ext cx="2954655" cy="3866250"/>
          </a:xfrm>
          <a:prstGeom prst="rect">
            <a:avLst/>
          </a:prstGeom>
          <a:noFill/>
        </p:spPr>
        <p:txBody>
          <a:bodyPr vert="eaVert" wrap="square" rtlCol="0">
            <a:spAutoFit/>
          </a:bodyPr>
          <a:lstStyle/>
          <a:p>
            <a:pPr algn="ctr"/>
            <a:r>
              <a:rPr lang="en-US" altLang="zh-CN" sz="180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effectLst>
                  <a:innerShdw blurRad="63500" dist="50800" dir="13500000">
                    <a:schemeClr val="tx1">
                      <a:lumMod val="65000"/>
                      <a:lumOff val="35000"/>
                      <a:alpha val="50000"/>
                    </a:schemeClr>
                  </a:innerShdw>
                </a:effectLst>
                <a:latin typeface="Colonna MT Std" panose="04030504000000020006" pitchFamily="82" charset="0"/>
              </a:rPr>
              <a:t>04</a:t>
            </a:r>
          </a:p>
        </p:txBody>
      </p:sp>
      <p:grpSp>
        <p:nvGrpSpPr>
          <p:cNvPr id="8" name="组合 7">
            <a:extLst>
              <a:ext uri="{FF2B5EF4-FFF2-40B4-BE49-F238E27FC236}">
                <a16:creationId xmlns:a16="http://schemas.microsoft.com/office/drawing/2014/main" id="{DA8813E8-8E23-4CA1-AECA-CE568473ED2B}"/>
              </a:ext>
            </a:extLst>
          </p:cNvPr>
          <p:cNvGrpSpPr/>
          <p:nvPr/>
        </p:nvGrpSpPr>
        <p:grpSpPr>
          <a:xfrm>
            <a:off x="5738687" y="3429000"/>
            <a:ext cx="798843" cy="2456036"/>
            <a:chOff x="2796697" y="3099577"/>
            <a:chExt cx="798843" cy="2456036"/>
          </a:xfrm>
        </p:grpSpPr>
        <p:grpSp>
          <p:nvGrpSpPr>
            <p:cNvPr id="9" name="组合 8">
              <a:extLst>
                <a:ext uri="{FF2B5EF4-FFF2-40B4-BE49-F238E27FC236}">
                  <a16:creationId xmlns:a16="http://schemas.microsoft.com/office/drawing/2014/main" id="{C90EF324-C0D0-4B41-9C58-4B76933B73C5}"/>
                </a:ext>
              </a:extLst>
            </p:cNvPr>
            <p:cNvGrpSpPr/>
            <p:nvPr/>
          </p:nvGrpSpPr>
          <p:grpSpPr>
            <a:xfrm>
              <a:off x="2796697" y="3468577"/>
              <a:ext cx="798843" cy="1686158"/>
              <a:chOff x="5377990" y="1740440"/>
              <a:chExt cx="798843" cy="2736732"/>
            </a:xfrm>
          </p:grpSpPr>
          <p:sp>
            <p:nvSpPr>
              <p:cNvPr id="12" name="文本框 11">
                <a:extLst>
                  <a:ext uri="{FF2B5EF4-FFF2-40B4-BE49-F238E27FC236}">
                    <a16:creationId xmlns:a16="http://schemas.microsoft.com/office/drawing/2014/main" id="{6A24EAF0-6922-4DA3-839A-FD81A12F1CA2}"/>
                  </a:ext>
                </a:extLst>
              </p:cNvPr>
              <p:cNvSpPr txBox="1"/>
              <p:nvPr/>
            </p:nvSpPr>
            <p:spPr>
              <a:xfrm>
                <a:off x="5377990" y="1740440"/>
                <a:ext cx="615553" cy="2736732"/>
              </a:xfrm>
              <a:prstGeom prst="rect">
                <a:avLst/>
              </a:prstGeom>
              <a:noFill/>
              <a:effectLst/>
            </p:spPr>
            <p:txBody>
              <a:bodyPr vert="eaVert" wrap="square" rtlCol="0">
                <a:spAutoFit/>
              </a:bodyPr>
              <a:lstStyle/>
              <a:p>
                <a:pPr lvl="0">
                  <a:defRPr/>
                </a:pPr>
                <a:r>
                  <a:rPr kumimoji="1" lang="zh-CN" altLang="en-US" sz="2800" spc="300" dirty="0">
                    <a:latin typeface="方正清刻本悦宋简体" panose="02000000000000000000" pitchFamily="2" charset="-122"/>
                    <a:ea typeface="方正清刻本悦宋简体" panose="02000000000000000000" pitchFamily="2" charset="-122"/>
                    <a:cs typeface="yuweij Medium" charset="0"/>
                  </a:rPr>
                  <a:t>应用</a:t>
                </a:r>
              </a:p>
            </p:txBody>
          </p:sp>
          <p:sp>
            <p:nvSpPr>
              <p:cNvPr id="13" name="文本框 12">
                <a:extLst>
                  <a:ext uri="{FF2B5EF4-FFF2-40B4-BE49-F238E27FC236}">
                    <a16:creationId xmlns:a16="http://schemas.microsoft.com/office/drawing/2014/main" id="{14CBE764-97BF-4B5E-B697-A0DCA0F42BD5}"/>
                  </a:ext>
                </a:extLst>
              </p:cNvPr>
              <p:cNvSpPr txBox="1"/>
              <p:nvPr/>
            </p:nvSpPr>
            <p:spPr>
              <a:xfrm>
                <a:off x="5807501" y="1740523"/>
                <a:ext cx="369332" cy="2557462"/>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300" normalizeH="0" baseline="0" noProof="0" dirty="0">
                    <a:ln>
                      <a:noFill/>
                    </a:ln>
                    <a:uLnTx/>
                    <a:uFillTx/>
                    <a:latin typeface="微软雅黑" panose="020B0503020204020204" pitchFamily="34" charset="-122"/>
                    <a:ea typeface="微软雅黑" panose="020B0503020204020204" pitchFamily="34" charset="-122"/>
                  </a:rPr>
                  <a:t>PART FOUR</a:t>
                </a:r>
              </a:p>
            </p:txBody>
          </p:sp>
        </p:grpSp>
        <p:cxnSp>
          <p:nvCxnSpPr>
            <p:cNvPr id="10" name="直接连接符 9">
              <a:extLst>
                <a:ext uri="{FF2B5EF4-FFF2-40B4-BE49-F238E27FC236}">
                  <a16:creationId xmlns:a16="http://schemas.microsoft.com/office/drawing/2014/main" id="{911EB64F-D726-4DE7-89D8-59CC1F49D0C4}"/>
                </a:ext>
              </a:extLst>
            </p:cNvPr>
            <p:cNvCxnSpPr/>
            <p:nvPr/>
          </p:nvCxnSpPr>
          <p:spPr>
            <a:xfrm flipH="1">
              <a:off x="2869478" y="3099577"/>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1FD5525-626A-4BB9-8ECA-A0B570981506}"/>
                </a:ext>
              </a:extLst>
            </p:cNvPr>
            <p:cNvCxnSpPr/>
            <p:nvPr/>
          </p:nvCxnSpPr>
          <p:spPr>
            <a:xfrm flipH="1">
              <a:off x="2869478" y="5206002"/>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16" name="图片 39">
            <a:extLst>
              <a:ext uri="{FF2B5EF4-FFF2-40B4-BE49-F238E27FC236}">
                <a16:creationId xmlns:a16="http://schemas.microsoft.com/office/drawing/2014/main" id="{F52749B0-B456-4BDF-9A20-0E8CAF4F0B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18" t="63560" r="76033" b="16072"/>
          <a:stretch/>
        </p:blipFill>
        <p:spPr bwMode="auto">
          <a:xfrm rot="2167346">
            <a:off x="1361136" y="2253498"/>
            <a:ext cx="931559" cy="99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77032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0-#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206251" y="858182"/>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indent="304800" algn="just">
                  <a:spcBef>
                    <a:spcPts val="250"/>
                  </a:spcBef>
                  <a:spcAft>
                    <a:spcPts val="250"/>
                  </a:spcAft>
                </a:pPr>
                <a:r>
                  <a:rPr lang="zh-CN" altLang="zh-CN" sz="1800" kern="100" dirty="0">
                    <a:effectLst/>
                    <a:latin typeface="Times New Roman" panose="02020603050405020304" pitchFamily="18" charset="0"/>
                    <a:ea typeface="宋体" panose="02010600030101010101" pitchFamily="2" charset="-122"/>
                  </a:rPr>
                  <a:t>先在随机森林中随机抽取的样本构建决策树，计算</a:t>
                </a:r>
                <a:r>
                  <a:rPr lang="en-US" altLang="zh-CN" sz="1800" kern="100" dirty="0">
                    <a:effectLst/>
                    <a:latin typeface="Times New Roman" panose="02020603050405020304" pitchFamily="18" charset="0"/>
                    <a:ea typeface="宋体" panose="02010600030101010101" pitchFamily="2" charset="-122"/>
                  </a:rPr>
                  <a:t>OOB</a:t>
                </a:r>
                <a:r>
                  <a:rPr lang="zh-CN" altLang="zh-CN" sz="1800" kern="100" dirty="0">
                    <a:effectLst/>
                    <a:latin typeface="Times New Roman" panose="02020603050405020304" pitchFamily="18" charset="0"/>
                    <a:ea typeface="宋体" panose="02010600030101010101" pitchFamily="2" charset="-122"/>
                  </a:rPr>
                  <a:t>的预测错误率。随机置换</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𝑋</m:t>
                        </m:r>
                      </m:e>
                      <m:sub>
                        <m:r>
                          <a:rPr lang="en-US" altLang="zh-CN" sz="1800" i="1" kern="100">
                            <a:effectLst/>
                            <a:latin typeface="Cambria Math" panose="02040503050406030204" pitchFamily="18" charset="0"/>
                            <a:ea typeface="宋体" panose="02010600030101010101" pitchFamily="2" charset="-122"/>
                          </a:rPr>
                          <m:t>𝑖</m:t>
                        </m:r>
                      </m:sub>
                    </m:sSub>
                  </m:oMath>
                </a14:m>
                <a:r>
                  <a:rPr lang="zh-CN" altLang="zh-CN" sz="1800" kern="100" dirty="0">
                    <a:effectLst/>
                    <a:latin typeface="Times New Roman" panose="02020603050405020304" pitchFamily="18" charset="0"/>
                    <a:ea typeface="宋体" panose="02010600030101010101" pitchFamily="2" charset="-122"/>
                  </a:rPr>
                  <a:t>的值后再次构建决策树并计算</a:t>
                </a:r>
                <a:r>
                  <a:rPr lang="en-US" altLang="zh-CN" sz="1800" kern="100" dirty="0">
                    <a:effectLst/>
                    <a:latin typeface="Times New Roman" panose="02020603050405020304" pitchFamily="18" charset="0"/>
                    <a:ea typeface="宋体" panose="02010600030101010101" pitchFamily="2" charset="-122"/>
                  </a:rPr>
                  <a:t>OOB</a:t>
                </a:r>
                <a:r>
                  <a:rPr lang="zh-CN" altLang="zh-CN" sz="1800" kern="100" dirty="0">
                    <a:effectLst/>
                    <a:latin typeface="Times New Roman" panose="02020603050405020304" pitchFamily="18" charset="0"/>
                    <a:ea typeface="宋体" panose="02010600030101010101" pitchFamily="2" charset="-122"/>
                  </a:rPr>
                  <a:t>的预测错误率，最后将两次计算得到的预测错误率相减，标准化处理后再取平均值即为变量</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𝑋</m:t>
                        </m:r>
                      </m:e>
                      <m:sub>
                        <m:r>
                          <a:rPr lang="en-US" altLang="zh-CN" sz="1800" i="1" kern="100">
                            <a:effectLst/>
                            <a:latin typeface="Cambria Math" panose="02040503050406030204" pitchFamily="18" charset="0"/>
                            <a:ea typeface="宋体" panose="02010600030101010101" pitchFamily="2" charset="-122"/>
                          </a:rPr>
                          <m:t>𝑖</m:t>
                        </m:r>
                      </m:sub>
                    </m:sSub>
                  </m:oMath>
                </a14:m>
                <a:r>
                  <a:rPr lang="zh-CN" altLang="zh-CN" sz="1800" kern="100" dirty="0">
                    <a:effectLst/>
                    <a:latin typeface="Times New Roman" panose="02020603050405020304" pitchFamily="18" charset="0"/>
                    <a:ea typeface="宋体" panose="02010600030101010101" pitchFamily="2" charset="-122"/>
                  </a:rPr>
                  <a:t>的置换重要度</a:t>
                </a:r>
                <a:r>
                  <a:rPr lang="en-US"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𝑉𝐼</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𝑀</m:t>
                        </m:r>
                      </m:e>
                      <m:sub>
                        <m:r>
                          <a:rPr lang="en-US" altLang="zh-CN" sz="1800" i="1" kern="100">
                            <a:effectLst/>
                            <a:latin typeface="Cambria Math" panose="02040503050406030204" pitchFamily="18" charset="0"/>
                            <a:ea typeface="宋体" panose="02010600030101010101" pitchFamily="2" charset="-122"/>
                          </a:rPr>
                          <m:t>𝑖</m:t>
                        </m:r>
                      </m:sub>
                    </m:sSub>
                  </m:oMath>
                </a14:m>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a:t>
                </a:r>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206251" y="858182"/>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70030" y="174773"/>
            <a:ext cx="6096000" cy="584775"/>
          </a:xfrm>
          <a:prstGeom prst="rect">
            <a:avLst/>
          </a:prstGeom>
          <a:noFill/>
        </p:spPr>
        <p:txBody>
          <a:bodyPr wrap="square">
            <a:spAutoFit/>
          </a:bodyPr>
          <a:lstStyle/>
          <a:p>
            <a:pPr algn="ctr"/>
            <a:r>
              <a:rPr lang="zh-CN" altLang="en-US" sz="3200" dirty="0">
                <a:solidFill>
                  <a:srgbClr val="000000"/>
                </a:solidFill>
                <a:latin typeface="华文仿宋" panose="02010600040101010101" pitchFamily="2" charset="-122"/>
                <a:ea typeface="华文仿宋" panose="02010600040101010101" pitchFamily="2" charset="-122"/>
              </a:rPr>
              <a:t>实例应用</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15163713-9D69-B641-29FD-E8104637E652}"/>
              </a:ext>
            </a:extLst>
          </p:cNvPr>
          <p:cNvSpPr txBox="1"/>
          <p:nvPr/>
        </p:nvSpPr>
        <p:spPr>
          <a:xfrm>
            <a:off x="1012055" y="1674804"/>
            <a:ext cx="10549424"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 例题： </a:t>
            </a:r>
            <a:r>
              <a:rPr lang="en-US" altLang="zh-CN" sz="2400" dirty="0">
                <a:latin typeface="华文仿宋" panose="02010600040101010101" pitchFamily="2" charset="-122"/>
                <a:ea typeface="华文仿宋" panose="02010600040101010101" pitchFamily="2" charset="-122"/>
              </a:rPr>
              <a:t>2022</a:t>
            </a:r>
            <a:r>
              <a:rPr lang="zh-CN" altLang="en-US" sz="2400" dirty="0">
                <a:latin typeface="华文仿宋" panose="02010600040101010101" pitchFamily="2" charset="-122"/>
                <a:ea typeface="华文仿宋" panose="02010600040101010101" pitchFamily="2" charset="-122"/>
              </a:rPr>
              <a:t>年</a:t>
            </a:r>
            <a:r>
              <a:rPr lang="en-US" altLang="zh-CN" sz="2400" dirty="0" err="1">
                <a:latin typeface="华文仿宋" panose="02010600040101010101" pitchFamily="2" charset="-122"/>
                <a:ea typeface="华文仿宋" panose="02010600040101010101" pitchFamily="2" charset="-122"/>
              </a:rPr>
              <a:t>Mathorcup</a:t>
            </a:r>
            <a:r>
              <a:rPr lang="zh-CN" altLang="en-US" sz="2400" dirty="0">
                <a:latin typeface="华文仿宋" panose="02010600040101010101" pitchFamily="2" charset="-122"/>
                <a:ea typeface="华文仿宋" panose="02010600040101010101" pitchFamily="2" charset="-122"/>
              </a:rPr>
              <a:t>大数据竞赛</a:t>
            </a:r>
            <a:r>
              <a:rPr lang="en-US" altLang="zh-CN" sz="2400" dirty="0">
                <a:latin typeface="华文仿宋" panose="02010600040101010101" pitchFamily="2" charset="-122"/>
                <a:ea typeface="华文仿宋" panose="02010600040101010101" pitchFamily="2" charset="-122"/>
              </a:rPr>
              <a:t>B</a:t>
            </a:r>
            <a:r>
              <a:rPr lang="zh-CN" altLang="en-US" sz="2400" dirty="0">
                <a:latin typeface="华文仿宋" panose="02010600040101010101" pitchFamily="2" charset="-122"/>
                <a:ea typeface="华文仿宋" panose="02010600040101010101" pitchFamily="2" charset="-122"/>
              </a:rPr>
              <a:t>题改</a:t>
            </a:r>
          </a:p>
        </p:txBody>
      </p:sp>
      <p:sp>
        <p:nvSpPr>
          <p:cNvPr id="3" name="文本框 2">
            <a:extLst>
              <a:ext uri="{FF2B5EF4-FFF2-40B4-BE49-F238E27FC236}">
                <a16:creationId xmlns:a16="http://schemas.microsoft.com/office/drawing/2014/main" id="{07A99BD7-C7C2-E9C9-D7BB-4BB4150150E7}"/>
              </a:ext>
            </a:extLst>
          </p:cNvPr>
          <p:cNvSpPr txBox="1"/>
          <p:nvPr/>
        </p:nvSpPr>
        <p:spPr>
          <a:xfrm>
            <a:off x="1012055" y="2543894"/>
            <a:ext cx="10549424"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  </a:t>
            </a:r>
          </a:p>
        </p:txBody>
      </p:sp>
      <p:sp>
        <p:nvSpPr>
          <p:cNvPr id="4" name="文本框 3">
            <a:extLst>
              <a:ext uri="{FF2B5EF4-FFF2-40B4-BE49-F238E27FC236}">
                <a16:creationId xmlns:a16="http://schemas.microsoft.com/office/drawing/2014/main" id="{69AD3935-3C08-B565-C995-2CB444796DE5}"/>
              </a:ext>
            </a:extLst>
          </p:cNvPr>
          <p:cNvSpPr txBox="1"/>
          <p:nvPr/>
        </p:nvSpPr>
        <p:spPr>
          <a:xfrm>
            <a:off x="6196542" y="2774726"/>
            <a:ext cx="5637392" cy="1938992"/>
          </a:xfrm>
          <a:prstGeom prst="rect">
            <a:avLst/>
          </a:prstGeom>
          <a:noFill/>
        </p:spPr>
        <p:txBody>
          <a:bodyPr wrap="square" rtlCol="0">
            <a:spAutoFit/>
          </a:bodyPr>
          <a:lstStyle/>
          <a:p>
            <a:pPr algn="just"/>
            <a:r>
              <a:rPr lang="zh-CN" altLang="en-US" sz="2400" dirty="0">
                <a:latin typeface="华文仿宋" panose="02010600040101010101" pitchFamily="2" charset="-122"/>
                <a:ea typeface="华文仿宋" panose="02010600040101010101" pitchFamily="2" charset="-122"/>
              </a:rPr>
              <a:t>  已知</a:t>
            </a:r>
            <a:r>
              <a:rPr lang="en-US" altLang="zh-CN" sz="2400" dirty="0">
                <a:latin typeface="华文仿宋" panose="02010600040101010101" pitchFamily="2" charset="-122"/>
                <a:ea typeface="华文仿宋" panose="02010600040101010101" pitchFamily="2" charset="-122"/>
              </a:rPr>
              <a:t>500</a:t>
            </a:r>
            <a:r>
              <a:rPr lang="zh-CN" altLang="en-US" sz="2400" dirty="0">
                <a:latin typeface="华文仿宋" panose="02010600040101010101" pitchFamily="2" charset="-122"/>
                <a:ea typeface="华文仿宋" panose="02010600040101010101" pitchFamily="2" charset="-122"/>
              </a:rPr>
              <a:t>名用户对于中国移动语音满意度的打分情况。试使用随机森林模型</a:t>
            </a:r>
            <a:r>
              <a:rPr lang="zh-CN" altLang="en-US" sz="2400" dirty="0">
                <a:solidFill>
                  <a:srgbClr val="FF0000"/>
                </a:solidFill>
                <a:latin typeface="华文仿宋" panose="02010600040101010101" pitchFamily="2" charset="-122"/>
                <a:ea typeface="华文仿宋" panose="02010600040101010101" pitchFamily="2" charset="-122"/>
              </a:rPr>
              <a:t>定量分析</a:t>
            </a:r>
            <a:r>
              <a:rPr lang="zh-CN" altLang="en-US" sz="2400" dirty="0">
                <a:latin typeface="华文仿宋" panose="02010600040101010101" pitchFamily="2" charset="-122"/>
                <a:ea typeface="华文仿宋" panose="02010600040101010101" pitchFamily="2" charset="-122"/>
              </a:rPr>
              <a:t>网络覆盖与信号强度、语音通话清晰度和语音通话稳定度</a:t>
            </a:r>
            <a:r>
              <a:rPr lang="en-US" altLang="zh-CN" sz="2400" dirty="0">
                <a:latin typeface="华文仿宋" panose="02010600040101010101" pitchFamily="2" charset="-122"/>
                <a:ea typeface="华文仿宋" panose="02010600040101010101" pitchFamily="2" charset="-122"/>
              </a:rPr>
              <a:t>3</a:t>
            </a:r>
            <a:r>
              <a:rPr lang="zh-CN" altLang="en-US" sz="2400" dirty="0">
                <a:latin typeface="华文仿宋" panose="02010600040101010101" pitchFamily="2" charset="-122"/>
                <a:ea typeface="华文仿宋" panose="02010600040101010101" pitchFamily="2" charset="-122"/>
              </a:rPr>
              <a:t>个属性对其打分的</a:t>
            </a:r>
            <a:r>
              <a:rPr lang="zh-CN" altLang="en-US" sz="2400" dirty="0">
                <a:solidFill>
                  <a:srgbClr val="FF0000"/>
                </a:solidFill>
                <a:latin typeface="华文仿宋" panose="02010600040101010101" pitchFamily="2" charset="-122"/>
                <a:ea typeface="华文仿宋" panose="02010600040101010101" pitchFamily="2" charset="-122"/>
              </a:rPr>
              <a:t>影响程度</a:t>
            </a:r>
            <a:r>
              <a:rPr lang="zh-CN" altLang="en-US" sz="2400" dirty="0">
                <a:latin typeface="华文仿宋" panose="02010600040101010101" pitchFamily="2" charset="-122"/>
                <a:ea typeface="华文仿宋" panose="02010600040101010101" pitchFamily="2" charset="-122"/>
              </a:rPr>
              <a:t>。</a:t>
            </a:r>
          </a:p>
        </p:txBody>
      </p:sp>
      <p:pic>
        <p:nvPicPr>
          <p:cNvPr id="7" name="图片 6">
            <a:extLst>
              <a:ext uri="{FF2B5EF4-FFF2-40B4-BE49-F238E27FC236}">
                <a16:creationId xmlns:a16="http://schemas.microsoft.com/office/drawing/2014/main" id="{6AB854B2-BACD-3CAE-1FC3-87BD6CB3B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521" y="2302153"/>
            <a:ext cx="5184486" cy="3028904"/>
          </a:xfrm>
          <a:prstGeom prst="rect">
            <a:avLst/>
          </a:prstGeom>
        </p:spPr>
      </p:pic>
    </p:spTree>
    <p:extLst>
      <p:ext uri="{BB962C8B-B14F-4D97-AF65-F5344CB8AC3E}">
        <p14:creationId xmlns:p14="http://schemas.microsoft.com/office/powerpoint/2010/main" val="3740910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库_文本框 21">
            <a:extLst>
              <a:ext uri="{FF2B5EF4-FFF2-40B4-BE49-F238E27FC236}">
                <a16:creationId xmlns:a16="http://schemas.microsoft.com/office/drawing/2014/main" id="{F3F4DA82-B48F-4F73-8E75-5E4D2B2116DB}"/>
              </a:ext>
            </a:extLst>
          </p:cNvPr>
          <p:cNvSpPr txBox="1"/>
          <p:nvPr>
            <p:custDataLst>
              <p:tags r:id="rId1"/>
            </p:custDataLst>
          </p:nvPr>
        </p:nvSpPr>
        <p:spPr>
          <a:xfrm rot="16200000">
            <a:off x="4618672" y="438814"/>
            <a:ext cx="2954655" cy="3866250"/>
          </a:xfrm>
          <a:prstGeom prst="rect">
            <a:avLst/>
          </a:prstGeom>
          <a:noFill/>
        </p:spPr>
        <p:txBody>
          <a:bodyPr vert="eaVert" wrap="square" rtlCol="0">
            <a:spAutoFit/>
          </a:bodyPr>
          <a:lstStyle/>
          <a:p>
            <a:pPr algn="ctr"/>
            <a:r>
              <a:rPr lang="en-US" altLang="zh-CN" sz="180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effectLst>
                  <a:innerShdw blurRad="63500" dist="50800" dir="13500000">
                    <a:schemeClr val="tx1">
                      <a:lumMod val="65000"/>
                      <a:lumOff val="35000"/>
                      <a:alpha val="50000"/>
                    </a:schemeClr>
                  </a:innerShdw>
                </a:effectLst>
                <a:latin typeface="Colonna MT Std" panose="04030504000000020006" pitchFamily="82" charset="0"/>
              </a:rPr>
              <a:t>05</a:t>
            </a:r>
          </a:p>
        </p:txBody>
      </p:sp>
      <p:grpSp>
        <p:nvGrpSpPr>
          <p:cNvPr id="8" name="组合 7">
            <a:extLst>
              <a:ext uri="{FF2B5EF4-FFF2-40B4-BE49-F238E27FC236}">
                <a16:creationId xmlns:a16="http://schemas.microsoft.com/office/drawing/2014/main" id="{DA8813E8-8E23-4CA1-AECA-CE568473ED2B}"/>
              </a:ext>
            </a:extLst>
          </p:cNvPr>
          <p:cNvGrpSpPr/>
          <p:nvPr/>
        </p:nvGrpSpPr>
        <p:grpSpPr>
          <a:xfrm>
            <a:off x="5738687" y="3429000"/>
            <a:ext cx="798843" cy="2456036"/>
            <a:chOff x="2796697" y="3099577"/>
            <a:chExt cx="798843" cy="2456036"/>
          </a:xfrm>
        </p:grpSpPr>
        <p:grpSp>
          <p:nvGrpSpPr>
            <p:cNvPr id="9" name="组合 8">
              <a:extLst>
                <a:ext uri="{FF2B5EF4-FFF2-40B4-BE49-F238E27FC236}">
                  <a16:creationId xmlns:a16="http://schemas.microsoft.com/office/drawing/2014/main" id="{C90EF324-C0D0-4B41-9C58-4B76933B73C5}"/>
                </a:ext>
              </a:extLst>
            </p:cNvPr>
            <p:cNvGrpSpPr/>
            <p:nvPr/>
          </p:nvGrpSpPr>
          <p:grpSpPr>
            <a:xfrm>
              <a:off x="2796697" y="3468577"/>
              <a:ext cx="798843" cy="1686158"/>
              <a:chOff x="5377990" y="1740440"/>
              <a:chExt cx="798843" cy="2736732"/>
            </a:xfrm>
          </p:grpSpPr>
          <p:sp>
            <p:nvSpPr>
              <p:cNvPr id="12" name="文本框 11">
                <a:extLst>
                  <a:ext uri="{FF2B5EF4-FFF2-40B4-BE49-F238E27FC236}">
                    <a16:creationId xmlns:a16="http://schemas.microsoft.com/office/drawing/2014/main" id="{6A24EAF0-6922-4DA3-839A-FD81A12F1CA2}"/>
                  </a:ext>
                </a:extLst>
              </p:cNvPr>
              <p:cNvSpPr txBox="1"/>
              <p:nvPr/>
            </p:nvSpPr>
            <p:spPr>
              <a:xfrm>
                <a:off x="5377990" y="1740440"/>
                <a:ext cx="615553" cy="2736732"/>
              </a:xfrm>
              <a:prstGeom prst="rect">
                <a:avLst/>
              </a:prstGeom>
              <a:noFill/>
              <a:effectLst/>
            </p:spPr>
            <p:txBody>
              <a:bodyPr vert="eaVert" wrap="square" rtlCol="0">
                <a:spAutoFit/>
              </a:bodyPr>
              <a:lstStyle/>
              <a:p>
                <a:pPr lvl="0">
                  <a:defRPr/>
                </a:pPr>
                <a:r>
                  <a:rPr kumimoji="1" lang="zh-CN" altLang="en-US" sz="2800" spc="300" dirty="0">
                    <a:latin typeface="方正清刻本悦宋简体" panose="02000000000000000000" pitchFamily="2" charset="-122"/>
                    <a:ea typeface="方正清刻本悦宋简体" panose="02000000000000000000" pitchFamily="2" charset="-122"/>
                    <a:cs typeface="yuweij Medium" charset="0"/>
                  </a:rPr>
                  <a:t>作业</a:t>
                </a:r>
              </a:p>
            </p:txBody>
          </p:sp>
          <p:sp>
            <p:nvSpPr>
              <p:cNvPr id="13" name="文本框 12">
                <a:extLst>
                  <a:ext uri="{FF2B5EF4-FFF2-40B4-BE49-F238E27FC236}">
                    <a16:creationId xmlns:a16="http://schemas.microsoft.com/office/drawing/2014/main" id="{14CBE764-97BF-4B5E-B697-A0DCA0F42BD5}"/>
                  </a:ext>
                </a:extLst>
              </p:cNvPr>
              <p:cNvSpPr txBox="1"/>
              <p:nvPr/>
            </p:nvSpPr>
            <p:spPr>
              <a:xfrm>
                <a:off x="5807501" y="1740523"/>
                <a:ext cx="369332" cy="2557462"/>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300" normalizeH="0" baseline="0" noProof="0" dirty="0">
                    <a:ln>
                      <a:noFill/>
                    </a:ln>
                    <a:uLnTx/>
                    <a:uFillTx/>
                    <a:latin typeface="微软雅黑" panose="020B0503020204020204" pitchFamily="34" charset="-122"/>
                    <a:ea typeface="微软雅黑" panose="020B0503020204020204" pitchFamily="34" charset="-122"/>
                  </a:rPr>
                  <a:t>PART FIVE</a:t>
                </a:r>
              </a:p>
            </p:txBody>
          </p:sp>
        </p:grpSp>
        <p:cxnSp>
          <p:nvCxnSpPr>
            <p:cNvPr id="10" name="直接连接符 9">
              <a:extLst>
                <a:ext uri="{FF2B5EF4-FFF2-40B4-BE49-F238E27FC236}">
                  <a16:creationId xmlns:a16="http://schemas.microsoft.com/office/drawing/2014/main" id="{911EB64F-D726-4DE7-89D8-59CC1F49D0C4}"/>
                </a:ext>
              </a:extLst>
            </p:cNvPr>
            <p:cNvCxnSpPr/>
            <p:nvPr/>
          </p:nvCxnSpPr>
          <p:spPr>
            <a:xfrm flipH="1">
              <a:off x="2869478" y="3099577"/>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1FD5525-626A-4BB9-8ECA-A0B570981506}"/>
                </a:ext>
              </a:extLst>
            </p:cNvPr>
            <p:cNvCxnSpPr/>
            <p:nvPr/>
          </p:nvCxnSpPr>
          <p:spPr>
            <a:xfrm flipH="1">
              <a:off x="2869478" y="5206002"/>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16" name="图片 39">
            <a:extLst>
              <a:ext uri="{FF2B5EF4-FFF2-40B4-BE49-F238E27FC236}">
                <a16:creationId xmlns:a16="http://schemas.microsoft.com/office/drawing/2014/main" id="{F52749B0-B456-4BDF-9A20-0E8CAF4F0B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18" t="63560" r="76033" b="16072"/>
          <a:stretch/>
        </p:blipFill>
        <p:spPr bwMode="auto">
          <a:xfrm rot="2167346">
            <a:off x="1361136" y="2253498"/>
            <a:ext cx="931559" cy="99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30435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0-#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C8A905C-0621-4833-9C32-EEF2E6E6B175}"/>
                  </a:ext>
                </a:extLst>
              </p:cNvPr>
              <p:cNvSpPr/>
              <p:nvPr/>
            </p:nvSpPr>
            <p:spPr>
              <a:xfrm>
                <a:off x="188495" y="858182"/>
                <a:ext cx="11815010" cy="5736543"/>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indent="304800" algn="just">
                  <a:spcBef>
                    <a:spcPts val="250"/>
                  </a:spcBef>
                  <a:spcAft>
                    <a:spcPts val="250"/>
                  </a:spcAft>
                </a:pPr>
                <a:r>
                  <a:rPr lang="zh-CN" altLang="zh-CN" sz="1800" kern="100" dirty="0">
                    <a:effectLst/>
                    <a:latin typeface="Times New Roman" panose="02020603050405020304" pitchFamily="18" charset="0"/>
                    <a:ea typeface="宋体" panose="02010600030101010101" pitchFamily="2" charset="-122"/>
                  </a:rPr>
                  <a:t>先在随机森林中随机抽取的样本构建决策树，计算</a:t>
                </a:r>
                <a:r>
                  <a:rPr lang="en-US" altLang="zh-CN" sz="1800" kern="100" dirty="0">
                    <a:effectLst/>
                    <a:latin typeface="Times New Roman" panose="02020603050405020304" pitchFamily="18" charset="0"/>
                    <a:ea typeface="宋体" panose="02010600030101010101" pitchFamily="2" charset="-122"/>
                  </a:rPr>
                  <a:t>OOB</a:t>
                </a:r>
                <a:r>
                  <a:rPr lang="zh-CN" altLang="zh-CN" sz="1800" kern="100" dirty="0">
                    <a:effectLst/>
                    <a:latin typeface="Times New Roman" panose="02020603050405020304" pitchFamily="18" charset="0"/>
                    <a:ea typeface="宋体" panose="02010600030101010101" pitchFamily="2" charset="-122"/>
                  </a:rPr>
                  <a:t>的预测错误率。随机置换</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𝑋</m:t>
                        </m:r>
                      </m:e>
                      <m:sub>
                        <m:r>
                          <a:rPr lang="en-US" altLang="zh-CN" sz="1800" i="1" kern="100">
                            <a:effectLst/>
                            <a:latin typeface="Cambria Math" panose="02040503050406030204" pitchFamily="18" charset="0"/>
                            <a:ea typeface="宋体" panose="02010600030101010101" pitchFamily="2" charset="-122"/>
                          </a:rPr>
                          <m:t>𝑖</m:t>
                        </m:r>
                      </m:sub>
                    </m:sSub>
                  </m:oMath>
                </a14:m>
                <a:r>
                  <a:rPr lang="zh-CN" altLang="zh-CN" sz="1800" kern="100" dirty="0">
                    <a:effectLst/>
                    <a:latin typeface="Times New Roman" panose="02020603050405020304" pitchFamily="18" charset="0"/>
                    <a:ea typeface="宋体" panose="02010600030101010101" pitchFamily="2" charset="-122"/>
                  </a:rPr>
                  <a:t>的值后再次构建决策树并计算</a:t>
                </a:r>
                <a:r>
                  <a:rPr lang="en-US" altLang="zh-CN" sz="1800" kern="100" dirty="0">
                    <a:effectLst/>
                    <a:latin typeface="Times New Roman" panose="02020603050405020304" pitchFamily="18" charset="0"/>
                    <a:ea typeface="宋体" panose="02010600030101010101" pitchFamily="2" charset="-122"/>
                  </a:rPr>
                  <a:t>OOB</a:t>
                </a:r>
                <a:r>
                  <a:rPr lang="zh-CN" altLang="zh-CN" sz="1800" kern="100" dirty="0">
                    <a:effectLst/>
                    <a:latin typeface="Times New Roman" panose="02020603050405020304" pitchFamily="18" charset="0"/>
                    <a:ea typeface="宋体" panose="02010600030101010101" pitchFamily="2" charset="-122"/>
                  </a:rPr>
                  <a:t>的预测错误率，最后将两次计算得到的预测错误率相减，标准化处理后再取平均值即为变量</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𝑋</m:t>
                        </m:r>
                      </m:e>
                      <m:sub>
                        <m:r>
                          <a:rPr lang="en-US" altLang="zh-CN" sz="1800" i="1" kern="100">
                            <a:effectLst/>
                            <a:latin typeface="Cambria Math" panose="02040503050406030204" pitchFamily="18" charset="0"/>
                            <a:ea typeface="宋体" panose="02010600030101010101" pitchFamily="2" charset="-122"/>
                          </a:rPr>
                          <m:t>𝑖</m:t>
                        </m:r>
                      </m:sub>
                    </m:sSub>
                  </m:oMath>
                </a14:m>
                <a:r>
                  <a:rPr lang="zh-CN" altLang="zh-CN" sz="1800" kern="100" dirty="0">
                    <a:effectLst/>
                    <a:latin typeface="Times New Roman" panose="02020603050405020304" pitchFamily="18" charset="0"/>
                    <a:ea typeface="宋体" panose="02010600030101010101" pitchFamily="2" charset="-122"/>
                  </a:rPr>
                  <a:t>的置换重要度</a:t>
                </a:r>
                <a:r>
                  <a:rPr lang="en-US"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𝑉𝐼</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𝑀</m:t>
                        </m:r>
                      </m:e>
                      <m:sub>
                        <m:r>
                          <a:rPr lang="en-US" altLang="zh-CN" sz="1800" i="1" kern="100">
                            <a:effectLst/>
                            <a:latin typeface="Cambria Math" panose="02040503050406030204" pitchFamily="18" charset="0"/>
                            <a:ea typeface="宋体" panose="02010600030101010101" pitchFamily="2" charset="-122"/>
                          </a:rPr>
                          <m:t>𝑖</m:t>
                        </m:r>
                      </m:sub>
                    </m:sSub>
                  </m:oMath>
                </a14:m>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a:t>
                </a:r>
              </a:p>
            </p:txBody>
          </p:sp>
        </mc:Choice>
        <mc:Fallback xmlns="">
          <p:sp>
            <p:nvSpPr>
              <p:cNvPr id="66" name="矩形 65">
                <a:extLst>
                  <a:ext uri="{FF2B5EF4-FFF2-40B4-BE49-F238E27FC236}">
                    <a16:creationId xmlns:a16="http://schemas.microsoft.com/office/drawing/2014/main" id="{CC8A905C-0621-4833-9C32-EEF2E6E6B175}"/>
                  </a:ext>
                </a:extLst>
              </p:cNvPr>
              <p:cNvSpPr>
                <a:spLocks noRot="1" noChangeAspect="1" noMove="1" noResize="1" noEditPoints="1" noAdjustHandles="1" noChangeArrowheads="1" noChangeShapeType="1" noTextEdit="1"/>
              </p:cNvSpPr>
              <p:nvPr/>
            </p:nvSpPr>
            <p:spPr>
              <a:xfrm>
                <a:off x="188495" y="858182"/>
                <a:ext cx="11815010" cy="5736543"/>
              </a:xfrm>
              <a:prstGeom prst="rect">
                <a:avLst/>
              </a:prstGeom>
              <a:blipFill>
                <a:blip r:embed="rId3"/>
                <a:stretch>
                  <a:fillRect/>
                </a:stretch>
              </a:blipFill>
              <a:ln w="76200">
                <a:solidFill>
                  <a:srgbClr val="B7D2C8"/>
                </a:solidFill>
              </a:ln>
              <a:effectLst>
                <a:outerShdw blurRad="152400" dist="76200" dir="5400000" algn="t" rotWithShape="0">
                  <a:prstClr val="black">
                    <a:alpha val="40000"/>
                  </a:prstClr>
                </a:outerShdw>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B45A9A-EC9D-BBF3-80FC-2E7EF76ABB19}"/>
              </a:ext>
            </a:extLst>
          </p:cNvPr>
          <p:cNvSpPr txBox="1"/>
          <p:nvPr/>
        </p:nvSpPr>
        <p:spPr>
          <a:xfrm>
            <a:off x="3170030" y="174773"/>
            <a:ext cx="6096000" cy="584775"/>
          </a:xfrm>
          <a:prstGeom prst="rect">
            <a:avLst/>
          </a:prstGeom>
          <a:noFill/>
        </p:spPr>
        <p:txBody>
          <a:bodyPr wrap="square">
            <a:spAutoFit/>
          </a:bodyPr>
          <a:lstStyle/>
          <a:p>
            <a:pPr algn="ctr"/>
            <a:r>
              <a:rPr lang="zh-CN" altLang="en-US" sz="3200" dirty="0">
                <a:solidFill>
                  <a:srgbClr val="000000"/>
                </a:solidFill>
                <a:latin typeface="华文仿宋" panose="02010600040101010101" pitchFamily="2" charset="-122"/>
                <a:ea typeface="华文仿宋" panose="02010600040101010101" pitchFamily="2" charset="-122"/>
              </a:rPr>
              <a:t>作业</a:t>
            </a:r>
          </a:p>
        </p:txBody>
      </p:sp>
      <p:pic>
        <p:nvPicPr>
          <p:cNvPr id="14" name="Picture 3">
            <a:extLst>
              <a:ext uri="{FF2B5EF4-FFF2-40B4-BE49-F238E27FC236}">
                <a16:creationId xmlns:a16="http://schemas.microsoft.com/office/drawing/2014/main" id="{13C9F75D-61D7-BB5C-5EF0-A5A54029C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32750" flipH="1">
            <a:off x="-100276" y="-56018"/>
            <a:ext cx="2519449" cy="182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15163713-9D69-B641-29FD-E8104637E652}"/>
              </a:ext>
            </a:extLst>
          </p:cNvPr>
          <p:cNvSpPr txBox="1"/>
          <p:nvPr/>
        </p:nvSpPr>
        <p:spPr>
          <a:xfrm>
            <a:off x="1032564" y="1835904"/>
            <a:ext cx="10653204" cy="1200329"/>
          </a:xfrm>
          <a:prstGeom prst="rect">
            <a:avLst/>
          </a:prstGeom>
          <a:noFill/>
        </p:spPr>
        <p:txBody>
          <a:bodyPr wrap="square" rtlCol="0">
            <a:spAutoFit/>
          </a:bodyPr>
          <a:lstStyle/>
          <a:p>
            <a:pPr algn="just"/>
            <a:r>
              <a:rPr lang="zh-CN" altLang="en-US" sz="2400" dirty="0">
                <a:latin typeface="华文仿宋" panose="02010600040101010101" pitchFamily="2" charset="-122"/>
                <a:ea typeface="华文仿宋" panose="02010600040101010101" pitchFamily="2" charset="-122"/>
              </a:rPr>
              <a:t>  作业一：“作业</a:t>
            </a:r>
            <a:r>
              <a:rPr lang="en-US" altLang="zh-CN" sz="2400" dirty="0">
                <a:latin typeface="华文仿宋" panose="02010600040101010101" pitchFamily="2" charset="-122"/>
                <a:ea typeface="华文仿宋" panose="02010600040101010101" pitchFamily="2" charset="-122"/>
              </a:rPr>
              <a:t>1</a:t>
            </a:r>
            <a:r>
              <a:rPr lang="zh-CN" altLang="en-US" sz="2400" dirty="0">
                <a:latin typeface="华文仿宋" panose="02010600040101010101" pitchFamily="2" charset="-122"/>
                <a:ea typeface="华文仿宋" panose="02010600040101010101" pitchFamily="2" charset="-122"/>
              </a:rPr>
              <a:t>：鸢尾花数据”中有</a:t>
            </a:r>
            <a:r>
              <a:rPr lang="en-US" altLang="zh-CN" sz="2400" dirty="0">
                <a:latin typeface="华文仿宋" panose="02010600040101010101" pitchFamily="2" charset="-122"/>
                <a:ea typeface="华文仿宋" panose="02010600040101010101" pitchFamily="2" charset="-122"/>
              </a:rPr>
              <a:t>120</a:t>
            </a:r>
            <a:r>
              <a:rPr lang="zh-CN" altLang="en-US" sz="2400" dirty="0">
                <a:latin typeface="华文仿宋" panose="02010600040101010101" pitchFamily="2" charset="-122"/>
                <a:ea typeface="华文仿宋" panose="02010600040101010101" pitchFamily="2" charset="-122"/>
              </a:rPr>
              <a:t>朵已知种类的鸢尾花。试使用随机森林模型定量分析萼片长度、萼片宽度、花瓣长度和花瓣宽度</a:t>
            </a:r>
            <a:r>
              <a:rPr lang="en-US" altLang="zh-CN" sz="2400" dirty="0">
                <a:latin typeface="华文仿宋" panose="02010600040101010101" pitchFamily="2" charset="-122"/>
                <a:ea typeface="华文仿宋" panose="02010600040101010101" pitchFamily="2" charset="-122"/>
              </a:rPr>
              <a:t>4</a:t>
            </a:r>
            <a:r>
              <a:rPr lang="zh-CN" altLang="en-US" sz="2400" dirty="0">
                <a:latin typeface="华文仿宋" panose="02010600040101010101" pitchFamily="2" charset="-122"/>
                <a:ea typeface="华文仿宋" panose="02010600040101010101" pitchFamily="2" charset="-122"/>
              </a:rPr>
              <a:t>个属性对其</a:t>
            </a:r>
            <a:r>
              <a:rPr lang="zh-CN" altLang="en-US" sz="2400" dirty="0">
                <a:solidFill>
                  <a:srgbClr val="FF0000"/>
                </a:solidFill>
                <a:latin typeface="华文仿宋" panose="02010600040101010101" pitchFamily="2" charset="-122"/>
                <a:ea typeface="华文仿宋" panose="02010600040101010101" pitchFamily="2" charset="-122"/>
              </a:rPr>
              <a:t>分类的影响程度</a:t>
            </a:r>
            <a:r>
              <a:rPr lang="zh-CN" altLang="en-US" sz="2400" dirty="0">
                <a:latin typeface="华文仿宋" panose="02010600040101010101" pitchFamily="2" charset="-122"/>
                <a:ea typeface="华文仿宋" panose="02010600040101010101" pitchFamily="2" charset="-122"/>
              </a:rPr>
              <a:t>。</a:t>
            </a:r>
          </a:p>
        </p:txBody>
      </p:sp>
      <p:sp>
        <p:nvSpPr>
          <p:cNvPr id="4" name="文本框 3">
            <a:extLst>
              <a:ext uri="{FF2B5EF4-FFF2-40B4-BE49-F238E27FC236}">
                <a16:creationId xmlns:a16="http://schemas.microsoft.com/office/drawing/2014/main" id="{C2ECFCBB-6A0E-9E9F-5CD1-232CF90B0249}"/>
              </a:ext>
            </a:extLst>
          </p:cNvPr>
          <p:cNvSpPr txBox="1"/>
          <p:nvPr/>
        </p:nvSpPr>
        <p:spPr>
          <a:xfrm>
            <a:off x="1032564" y="3296355"/>
            <a:ext cx="10653204" cy="830997"/>
          </a:xfrm>
          <a:prstGeom prst="rect">
            <a:avLst/>
          </a:prstGeom>
          <a:noFill/>
        </p:spPr>
        <p:txBody>
          <a:bodyPr wrap="square" rtlCol="0">
            <a:spAutoFit/>
          </a:bodyPr>
          <a:lstStyle/>
          <a:p>
            <a:pPr algn="just"/>
            <a:r>
              <a:rPr lang="zh-CN" altLang="en-US" sz="2400" dirty="0">
                <a:latin typeface="华文仿宋" panose="02010600040101010101" pitchFamily="2" charset="-122"/>
                <a:ea typeface="华文仿宋" panose="02010600040101010101" pitchFamily="2" charset="-122"/>
              </a:rPr>
              <a:t>  作业二：在作业</a:t>
            </a:r>
            <a:r>
              <a:rPr lang="en-US" altLang="zh-CN" sz="2400" dirty="0">
                <a:latin typeface="华文仿宋" panose="02010600040101010101" pitchFamily="2" charset="-122"/>
                <a:ea typeface="华文仿宋" panose="02010600040101010101" pitchFamily="2" charset="-122"/>
              </a:rPr>
              <a:t>1</a:t>
            </a:r>
            <a:r>
              <a:rPr lang="zh-CN" altLang="en-US" sz="2400" dirty="0">
                <a:latin typeface="华文仿宋" panose="02010600040101010101" pitchFamily="2" charset="-122"/>
                <a:ea typeface="华文仿宋" panose="02010600040101010101" pitchFamily="2" charset="-122"/>
              </a:rPr>
              <a:t>对鸢尾花建立的模型的基础上，</a:t>
            </a:r>
            <a:r>
              <a:rPr lang="zh-CN" altLang="en-US" sz="2400" dirty="0">
                <a:solidFill>
                  <a:srgbClr val="FF0000"/>
                </a:solidFill>
                <a:latin typeface="华文仿宋" panose="02010600040101010101" pitchFamily="2" charset="-122"/>
                <a:ea typeface="华文仿宋" panose="02010600040101010101" pitchFamily="2" charset="-122"/>
              </a:rPr>
              <a:t>预测</a:t>
            </a:r>
            <a:r>
              <a:rPr lang="zh-CN" altLang="en-US" sz="2400" dirty="0">
                <a:latin typeface="华文仿宋" panose="02010600040101010101" pitchFamily="2" charset="-122"/>
                <a:ea typeface="华文仿宋" panose="02010600040101010101" pitchFamily="2" charset="-122"/>
              </a:rPr>
              <a:t>“作业</a:t>
            </a:r>
            <a:r>
              <a:rPr lang="en-US" altLang="zh-CN" sz="2400" dirty="0">
                <a:latin typeface="华文仿宋" panose="02010600040101010101" pitchFamily="2" charset="-122"/>
                <a:ea typeface="华文仿宋" panose="02010600040101010101" pitchFamily="2" charset="-122"/>
              </a:rPr>
              <a:t>2</a:t>
            </a:r>
            <a:r>
              <a:rPr lang="zh-CN" altLang="en-US" sz="2400" dirty="0">
                <a:latin typeface="华文仿宋" panose="02010600040101010101" pitchFamily="2" charset="-122"/>
                <a:ea typeface="华文仿宋" panose="02010600040101010101" pitchFamily="2" charset="-122"/>
              </a:rPr>
              <a:t>：未知鸢尾花数据”中</a:t>
            </a:r>
            <a:r>
              <a:rPr lang="en-US" altLang="zh-CN" sz="2400" dirty="0">
                <a:latin typeface="华文仿宋" panose="02010600040101010101" pitchFamily="2" charset="-122"/>
                <a:ea typeface="华文仿宋" panose="02010600040101010101" pitchFamily="2" charset="-122"/>
              </a:rPr>
              <a:t>30</a:t>
            </a:r>
            <a:r>
              <a:rPr lang="zh-CN" altLang="en-US" sz="2400" dirty="0">
                <a:latin typeface="华文仿宋" panose="02010600040101010101" pitchFamily="2" charset="-122"/>
                <a:ea typeface="华文仿宋" panose="02010600040101010101" pitchFamily="2" charset="-122"/>
              </a:rPr>
              <a:t>朵未知鸢尾花的类别，将表格填补完整。</a:t>
            </a:r>
          </a:p>
        </p:txBody>
      </p:sp>
      <p:sp>
        <p:nvSpPr>
          <p:cNvPr id="6" name="文本框 5">
            <a:extLst>
              <a:ext uri="{FF2B5EF4-FFF2-40B4-BE49-F238E27FC236}">
                <a16:creationId xmlns:a16="http://schemas.microsoft.com/office/drawing/2014/main" id="{E4212F31-3587-B842-7A86-8D999B24A046}"/>
              </a:ext>
            </a:extLst>
          </p:cNvPr>
          <p:cNvSpPr txBox="1"/>
          <p:nvPr/>
        </p:nvSpPr>
        <p:spPr>
          <a:xfrm>
            <a:off x="970420" y="4366988"/>
            <a:ext cx="10653204" cy="830997"/>
          </a:xfrm>
          <a:prstGeom prst="rect">
            <a:avLst/>
          </a:prstGeom>
          <a:noFill/>
        </p:spPr>
        <p:txBody>
          <a:bodyPr wrap="square" rtlCol="0">
            <a:spAutoFit/>
          </a:bodyPr>
          <a:lstStyle/>
          <a:p>
            <a:pPr algn="just"/>
            <a:r>
              <a:rPr lang="zh-CN" altLang="en-US" sz="2400" dirty="0">
                <a:latin typeface="华文仿宋" panose="02010600040101010101" pitchFamily="2" charset="-122"/>
                <a:ea typeface="华文仿宋" panose="02010600040101010101" pitchFamily="2" charset="-122"/>
              </a:rPr>
              <a:t>  文件要求：要求提交</a:t>
            </a:r>
            <a:r>
              <a:rPr lang="en-US" altLang="zh-CN" sz="2400" dirty="0">
                <a:latin typeface="华文仿宋" panose="02010600040101010101" pitchFamily="2" charset="-122"/>
                <a:ea typeface="华文仿宋" panose="02010600040101010101" pitchFamily="2" charset="-122"/>
              </a:rPr>
              <a:t>MATLAB</a:t>
            </a:r>
            <a:r>
              <a:rPr lang="zh-CN" altLang="en-US" sz="2400" dirty="0">
                <a:latin typeface="华文仿宋" panose="02010600040101010101" pitchFamily="2" charset="-122"/>
                <a:ea typeface="华文仿宋" panose="02010600040101010101" pitchFamily="2" charset="-122"/>
              </a:rPr>
              <a:t>代码和填补完整后的数据。均以压缩包形式提交，文件命名如：“</a:t>
            </a:r>
            <a:r>
              <a:rPr lang="zh-CN" altLang="en-US" sz="2400" dirty="0">
                <a:solidFill>
                  <a:srgbClr val="FF0000"/>
                </a:solidFill>
                <a:latin typeface="华文仿宋" panose="02010600040101010101" pitchFamily="2" charset="-122"/>
                <a:ea typeface="华文仿宋" panose="02010600040101010101" pitchFamily="2" charset="-122"/>
              </a:rPr>
              <a:t>自动</a:t>
            </a:r>
            <a:r>
              <a:rPr lang="en-US" altLang="zh-CN" sz="2400" dirty="0">
                <a:solidFill>
                  <a:srgbClr val="FF0000"/>
                </a:solidFill>
                <a:latin typeface="华文仿宋" panose="02010600040101010101" pitchFamily="2" charset="-122"/>
                <a:ea typeface="华文仿宋" panose="02010600040101010101" pitchFamily="2" charset="-122"/>
              </a:rPr>
              <a:t>221</a:t>
            </a:r>
            <a:r>
              <a:rPr lang="zh-CN" altLang="en-US" sz="2400" dirty="0">
                <a:solidFill>
                  <a:srgbClr val="FF0000"/>
                </a:solidFill>
                <a:latin typeface="华文仿宋" panose="02010600040101010101" pitchFamily="2" charset="-122"/>
                <a:ea typeface="华文仿宋" panose="02010600040101010101" pitchFamily="2" charset="-122"/>
              </a:rPr>
              <a:t>万小扬</a:t>
            </a:r>
            <a:r>
              <a:rPr lang="en-US" altLang="zh-CN" sz="2400" dirty="0">
                <a:solidFill>
                  <a:srgbClr val="FF0000"/>
                </a:solidFill>
                <a:latin typeface="华文仿宋" panose="02010600040101010101" pitchFamily="2" charset="-122"/>
                <a:ea typeface="华文仿宋" panose="02010600040101010101" pitchFamily="2" charset="-122"/>
              </a:rPr>
              <a:t>-</a:t>
            </a:r>
            <a:r>
              <a:rPr lang="zh-CN" altLang="en-US" sz="2400" dirty="0">
                <a:solidFill>
                  <a:srgbClr val="FF0000"/>
                </a:solidFill>
                <a:latin typeface="华文仿宋" panose="02010600040101010101" pitchFamily="2" charset="-122"/>
                <a:ea typeface="华文仿宋" panose="02010600040101010101" pitchFamily="2" charset="-122"/>
              </a:rPr>
              <a:t>随机森林</a:t>
            </a:r>
            <a:r>
              <a:rPr lang="zh-CN" altLang="en-US" sz="2400" dirty="0">
                <a:latin typeface="华文仿宋" panose="02010600040101010101" pitchFamily="2" charset="-122"/>
                <a:ea typeface="华文仿宋" panose="02010600040101010101" pitchFamily="2" charset="-122"/>
              </a:rPr>
              <a:t>”</a:t>
            </a:r>
            <a:endParaRPr lang="en-US" altLang="zh-CN" sz="2400" dirty="0">
              <a:latin typeface="华文仿宋" panose="02010600040101010101" pitchFamily="2" charset="-122"/>
              <a:ea typeface="华文仿宋" panose="02010600040101010101" pitchFamily="2" charset="-122"/>
            </a:endParaRPr>
          </a:p>
        </p:txBody>
      </p:sp>
      <p:sp>
        <p:nvSpPr>
          <p:cNvPr id="8" name="文本框 7">
            <a:extLst>
              <a:ext uri="{FF2B5EF4-FFF2-40B4-BE49-F238E27FC236}">
                <a16:creationId xmlns:a16="http://schemas.microsoft.com/office/drawing/2014/main" id="{3C1EFB73-D617-9102-8D1A-B937E7937D0F}"/>
              </a:ext>
            </a:extLst>
          </p:cNvPr>
          <p:cNvSpPr txBox="1"/>
          <p:nvPr/>
        </p:nvSpPr>
        <p:spPr>
          <a:xfrm>
            <a:off x="6964875" y="5391165"/>
            <a:ext cx="4976486" cy="830997"/>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发送邮箱：</a:t>
            </a:r>
            <a:r>
              <a:rPr lang="en-US" altLang="zh-CN" sz="2400" dirty="0">
                <a:latin typeface="华文仿宋" panose="02010600040101010101" pitchFamily="2" charset="-122"/>
                <a:ea typeface="华文仿宋" panose="02010600040101010101" pitchFamily="2" charset="-122"/>
                <a:hlinkClick r:id="rId5"/>
              </a:rPr>
              <a:t>1614776823@qq.com</a:t>
            </a:r>
            <a:endParaRPr lang="en-US" altLang="zh-CN" sz="2400" dirty="0">
              <a:latin typeface="华文仿宋" panose="02010600040101010101" pitchFamily="2" charset="-122"/>
              <a:ea typeface="华文仿宋" panose="02010600040101010101" pitchFamily="2" charset="-122"/>
            </a:endParaRPr>
          </a:p>
          <a:p>
            <a:r>
              <a:rPr lang="zh-CN" altLang="en-US" sz="2400" dirty="0">
                <a:latin typeface="华文仿宋" panose="02010600040101010101" pitchFamily="2" charset="-122"/>
                <a:ea typeface="华文仿宋" panose="02010600040101010101" pitchFamily="2" charset="-122"/>
              </a:rPr>
              <a:t>截止时间：</a:t>
            </a:r>
            <a:r>
              <a:rPr lang="en-US" altLang="zh-CN" sz="2400" dirty="0">
                <a:latin typeface="华文仿宋" panose="02010600040101010101" pitchFamily="2" charset="-122"/>
                <a:ea typeface="华文仿宋" panose="02010600040101010101" pitchFamily="2" charset="-122"/>
              </a:rPr>
              <a:t>2</a:t>
            </a:r>
            <a:r>
              <a:rPr lang="zh-CN" altLang="en-US" sz="2400" dirty="0">
                <a:latin typeface="华文仿宋" panose="02010600040101010101" pitchFamily="2" charset="-122"/>
                <a:ea typeface="华文仿宋" panose="02010600040101010101" pitchFamily="2" charset="-122"/>
              </a:rPr>
              <a:t>月</a:t>
            </a:r>
            <a:r>
              <a:rPr lang="en-US" altLang="zh-CN" sz="2400" dirty="0">
                <a:latin typeface="华文仿宋" panose="02010600040101010101" pitchFamily="2" charset="-122"/>
                <a:ea typeface="华文仿宋" panose="02010600040101010101" pitchFamily="2" charset="-122"/>
              </a:rPr>
              <a:t>25</a:t>
            </a:r>
            <a:r>
              <a:rPr lang="zh-CN" altLang="en-US" sz="2400" dirty="0">
                <a:latin typeface="华文仿宋" panose="02010600040101010101" pitchFamily="2" charset="-122"/>
                <a:ea typeface="华文仿宋" panose="02010600040101010101" pitchFamily="2" charset="-122"/>
              </a:rPr>
              <a:t>日晚上</a:t>
            </a:r>
            <a:r>
              <a:rPr lang="en-US" altLang="zh-CN" sz="2400" dirty="0">
                <a:latin typeface="华文仿宋" panose="02010600040101010101" pitchFamily="2" charset="-122"/>
                <a:ea typeface="华文仿宋" panose="02010600040101010101" pitchFamily="2" charset="-122"/>
              </a:rPr>
              <a:t>12</a:t>
            </a:r>
            <a:r>
              <a:rPr lang="zh-CN" altLang="en-US" sz="2400" dirty="0">
                <a:latin typeface="华文仿宋" panose="02010600040101010101" pitchFamily="2" charset="-122"/>
                <a:ea typeface="华文仿宋" panose="02010600040101010101" pitchFamily="2" charset="-122"/>
              </a:rPr>
              <a:t>：</a:t>
            </a:r>
            <a:r>
              <a:rPr lang="en-US" altLang="zh-CN" sz="2400" dirty="0">
                <a:latin typeface="华文仿宋" panose="02010600040101010101" pitchFamily="2" charset="-122"/>
                <a:ea typeface="华文仿宋" panose="02010600040101010101" pitchFamily="2" charset="-122"/>
              </a:rPr>
              <a:t>00</a:t>
            </a:r>
            <a:r>
              <a:rPr lang="zh-CN" altLang="en-US" sz="2400" dirty="0">
                <a:latin typeface="华文仿宋" panose="02010600040101010101" pitchFamily="2" charset="-122"/>
                <a:ea typeface="华文仿宋" panose="02010600040101010101" pitchFamily="2" charset="-122"/>
              </a:rPr>
              <a:t>之前</a:t>
            </a:r>
            <a:endParaRPr lang="en-US" altLang="zh-CN" sz="24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348441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4" grpId="0"/>
      <p:bldP spid="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09808DC1-83CF-495D-883F-810EC2052219}"/>
              </a:ext>
            </a:extLst>
          </p:cNvPr>
          <p:cNvSpPr txBox="1"/>
          <p:nvPr/>
        </p:nvSpPr>
        <p:spPr>
          <a:xfrm>
            <a:off x="5209698" y="1576249"/>
            <a:ext cx="1178149" cy="1107996"/>
          </a:xfrm>
          <a:prstGeom prst="rect">
            <a:avLst/>
          </a:prstGeom>
          <a:noFill/>
        </p:spPr>
        <p:txBody>
          <a:bodyPr wrap="square" rtlCol="0">
            <a:spAutoFit/>
          </a:bodyPr>
          <a:lstStyle/>
          <a:p>
            <a:pPr algn="r"/>
            <a:r>
              <a:rPr lang="zh-CN" altLang="en-US" sz="6600" b="1" dirty="0">
                <a:solidFill>
                  <a:schemeClr val="accent6"/>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rPr>
              <a:t>感</a:t>
            </a:r>
          </a:p>
        </p:txBody>
      </p:sp>
      <p:sp>
        <p:nvSpPr>
          <p:cNvPr id="27" name="文本框 26">
            <a:extLst>
              <a:ext uri="{FF2B5EF4-FFF2-40B4-BE49-F238E27FC236}">
                <a16:creationId xmlns:a16="http://schemas.microsoft.com/office/drawing/2014/main" id="{1707AC4E-2C9E-47CC-91B1-317245EEAAE4}"/>
              </a:ext>
            </a:extLst>
          </p:cNvPr>
          <p:cNvSpPr txBox="1"/>
          <p:nvPr/>
        </p:nvSpPr>
        <p:spPr>
          <a:xfrm>
            <a:off x="5985844" y="2292400"/>
            <a:ext cx="1178149" cy="1200329"/>
          </a:xfrm>
          <a:prstGeom prst="rect">
            <a:avLst/>
          </a:prstGeom>
          <a:noFill/>
        </p:spPr>
        <p:txBody>
          <a:bodyPr wrap="square" rtlCol="0">
            <a:spAutoFit/>
          </a:bodyPr>
          <a:lstStyle/>
          <a:p>
            <a:pPr algn="r"/>
            <a:r>
              <a:rPr lang="zh-CN" altLang="en-US" sz="7200" b="1" dirty="0">
                <a:solidFill>
                  <a:schemeClr val="accent6"/>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rPr>
              <a:t>谢</a:t>
            </a:r>
          </a:p>
        </p:txBody>
      </p:sp>
      <p:sp>
        <p:nvSpPr>
          <p:cNvPr id="29" name="任意多边形: 形状 28">
            <a:extLst>
              <a:ext uri="{FF2B5EF4-FFF2-40B4-BE49-F238E27FC236}">
                <a16:creationId xmlns:a16="http://schemas.microsoft.com/office/drawing/2014/main" id="{11FD9553-C902-47F3-834B-72901E66D9CE}"/>
              </a:ext>
            </a:extLst>
          </p:cNvPr>
          <p:cNvSpPr/>
          <p:nvPr/>
        </p:nvSpPr>
        <p:spPr>
          <a:xfrm rot="21113618">
            <a:off x="5432481" y="3366825"/>
            <a:ext cx="1084529" cy="986873"/>
          </a:xfrm>
          <a:custGeom>
            <a:avLst/>
            <a:gdLst>
              <a:gd name="connsiteX0" fmla="*/ 166114 w 1054381"/>
              <a:gd name="connsiteY0" fmla="*/ 272834 h 883315"/>
              <a:gd name="connsiteX1" fmla="*/ 568886 w 1054381"/>
              <a:gd name="connsiteY1" fmla="*/ 691 h 883315"/>
              <a:gd name="connsiteX2" fmla="*/ 1026086 w 1054381"/>
              <a:gd name="connsiteY2" fmla="*/ 207520 h 883315"/>
              <a:gd name="connsiteX3" fmla="*/ 928114 w 1054381"/>
              <a:gd name="connsiteY3" fmla="*/ 588520 h 883315"/>
              <a:gd name="connsiteX4" fmla="*/ 296743 w 1054381"/>
              <a:gd name="connsiteY4" fmla="*/ 882434 h 883315"/>
              <a:gd name="connsiteX5" fmla="*/ 2829 w 1054381"/>
              <a:gd name="connsiteY5" fmla="*/ 664720 h 883315"/>
              <a:gd name="connsiteX6" fmla="*/ 166114 w 1054381"/>
              <a:gd name="connsiteY6" fmla="*/ 272834 h 88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4381" h="883315">
                <a:moveTo>
                  <a:pt x="166114" y="272834"/>
                </a:moveTo>
                <a:cubicBezTo>
                  <a:pt x="260457" y="162163"/>
                  <a:pt x="425557" y="11577"/>
                  <a:pt x="568886" y="691"/>
                </a:cubicBezTo>
                <a:cubicBezTo>
                  <a:pt x="712215" y="-10195"/>
                  <a:pt x="966215" y="109548"/>
                  <a:pt x="1026086" y="207520"/>
                </a:cubicBezTo>
                <a:cubicBezTo>
                  <a:pt x="1085957" y="305492"/>
                  <a:pt x="1049671" y="476034"/>
                  <a:pt x="928114" y="588520"/>
                </a:cubicBezTo>
                <a:cubicBezTo>
                  <a:pt x="806557" y="701006"/>
                  <a:pt x="450957" y="869734"/>
                  <a:pt x="296743" y="882434"/>
                </a:cubicBezTo>
                <a:cubicBezTo>
                  <a:pt x="142529" y="895134"/>
                  <a:pt x="22786" y="768134"/>
                  <a:pt x="2829" y="664720"/>
                </a:cubicBezTo>
                <a:cubicBezTo>
                  <a:pt x="-17128" y="561306"/>
                  <a:pt x="71771" y="383505"/>
                  <a:pt x="166114" y="272834"/>
                </a:cubicBezTo>
                <a:close/>
              </a:path>
            </a:pathLst>
          </a:custGeom>
          <a:solidFill>
            <a:srgbClr val="D1C1AC"/>
          </a:solidFill>
          <a:ln>
            <a:noFill/>
          </a:ln>
          <a:effectLst>
            <a:innerShdw blurRad="635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造字工房悦黑体验版纤细体" pitchFamily="50" charset="-122"/>
              <a:ea typeface="造字工房悦黑体验版纤细体" pitchFamily="50" charset="-122"/>
            </a:endParaRPr>
          </a:p>
        </p:txBody>
      </p:sp>
      <p:sp>
        <p:nvSpPr>
          <p:cNvPr id="30" name="文本框 29">
            <a:extLst>
              <a:ext uri="{FF2B5EF4-FFF2-40B4-BE49-F238E27FC236}">
                <a16:creationId xmlns:a16="http://schemas.microsoft.com/office/drawing/2014/main" id="{EE192009-3539-4312-8685-2E3839A3041E}"/>
              </a:ext>
            </a:extLst>
          </p:cNvPr>
          <p:cNvSpPr txBox="1"/>
          <p:nvPr/>
        </p:nvSpPr>
        <p:spPr>
          <a:xfrm>
            <a:off x="5245228" y="3278778"/>
            <a:ext cx="1178149" cy="1015663"/>
          </a:xfrm>
          <a:prstGeom prst="rect">
            <a:avLst/>
          </a:prstGeom>
          <a:noFill/>
        </p:spPr>
        <p:txBody>
          <a:bodyPr wrap="square" rtlCol="0">
            <a:spAutoFit/>
          </a:bodyPr>
          <a:lstStyle/>
          <a:p>
            <a:pPr algn="r"/>
            <a:r>
              <a:rPr lang="zh-CN" altLang="en-US" sz="60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rPr>
              <a:t>聆</a:t>
            </a:r>
          </a:p>
        </p:txBody>
      </p:sp>
      <p:pic>
        <p:nvPicPr>
          <p:cNvPr id="22" name="图片 39">
            <a:extLst>
              <a:ext uri="{FF2B5EF4-FFF2-40B4-BE49-F238E27FC236}">
                <a16:creationId xmlns:a16="http://schemas.microsoft.com/office/drawing/2014/main" id="{4D1B2C54-A7F5-4D04-ABD1-8070FCFE86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8" t="63560" r="76033" b="16072"/>
          <a:stretch/>
        </p:blipFill>
        <p:spPr bwMode="auto">
          <a:xfrm rot="19432654" flipH="1">
            <a:off x="9729784" y="3249731"/>
            <a:ext cx="931559" cy="99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文本框 27">
            <a:extLst>
              <a:ext uri="{FF2B5EF4-FFF2-40B4-BE49-F238E27FC236}">
                <a16:creationId xmlns:a16="http://schemas.microsoft.com/office/drawing/2014/main" id="{E207A6F4-EC54-4FD4-A846-4572A351BA2E}"/>
              </a:ext>
            </a:extLst>
          </p:cNvPr>
          <p:cNvSpPr txBox="1"/>
          <p:nvPr/>
        </p:nvSpPr>
        <p:spPr>
          <a:xfrm>
            <a:off x="5209699" y="4300975"/>
            <a:ext cx="1178149" cy="1200329"/>
          </a:xfrm>
          <a:prstGeom prst="rect">
            <a:avLst/>
          </a:prstGeom>
          <a:noFill/>
        </p:spPr>
        <p:txBody>
          <a:bodyPr wrap="square" rtlCol="0">
            <a:spAutoFit/>
          </a:bodyPr>
          <a:lstStyle/>
          <a:p>
            <a:pPr algn="r"/>
            <a:r>
              <a:rPr lang="zh-CN" altLang="en-US" sz="72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rPr>
              <a:t>听</a:t>
            </a:r>
          </a:p>
        </p:txBody>
      </p:sp>
    </p:spTree>
    <p:extLst>
      <p:ext uri="{BB962C8B-B14F-4D97-AF65-F5344CB8AC3E}">
        <p14:creationId xmlns:p14="http://schemas.microsoft.com/office/powerpoint/2010/main" val="208684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0.70"/>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par>
                                <p:cTn id="10" presetID="55" presetClass="entr" presetSubtype="0" fill="hold" grpId="0" nodeType="withEffect">
                                  <p:stCondLst>
                                    <p:cond delay="5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strVal val="#ppt_w*0.70"/>
                                          </p:val>
                                        </p:tav>
                                        <p:tav tm="100000">
                                          <p:val>
                                            <p:strVal val="#ppt_w"/>
                                          </p:val>
                                        </p:tav>
                                      </p:tavLst>
                                    </p:anim>
                                    <p:anim calcmode="lin" valueType="num">
                                      <p:cBhvr>
                                        <p:cTn id="13" dur="1000" fill="hold"/>
                                        <p:tgtEl>
                                          <p:spTgt spid="27"/>
                                        </p:tgtEl>
                                        <p:attrNameLst>
                                          <p:attrName>ppt_h</p:attrName>
                                        </p:attrNameLst>
                                      </p:cBhvr>
                                      <p:tavLst>
                                        <p:tav tm="0">
                                          <p:val>
                                            <p:strVal val="#ppt_h"/>
                                          </p:val>
                                        </p:tav>
                                        <p:tav tm="100000">
                                          <p:val>
                                            <p:strVal val="#ppt_h"/>
                                          </p:val>
                                        </p:tav>
                                      </p:tavLst>
                                    </p:anim>
                                    <p:animEffect transition="in" filter="fade">
                                      <p:cBhvr>
                                        <p:cTn id="14" dur="1000"/>
                                        <p:tgtEl>
                                          <p:spTgt spid="27"/>
                                        </p:tgtEl>
                                      </p:cBhvr>
                                    </p:animEffect>
                                  </p:childTnLst>
                                </p:cTn>
                              </p:par>
                              <p:par>
                                <p:cTn id="15" presetID="55" presetClass="entr" presetSubtype="0" fill="hold" grpId="0" nodeType="withEffect">
                                  <p:stCondLst>
                                    <p:cond delay="10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1000" fill="hold"/>
                                        <p:tgtEl>
                                          <p:spTgt spid="30"/>
                                        </p:tgtEl>
                                        <p:attrNameLst>
                                          <p:attrName>ppt_w</p:attrName>
                                        </p:attrNameLst>
                                      </p:cBhvr>
                                      <p:tavLst>
                                        <p:tav tm="0">
                                          <p:val>
                                            <p:strVal val="#ppt_w*0.70"/>
                                          </p:val>
                                        </p:tav>
                                        <p:tav tm="100000">
                                          <p:val>
                                            <p:strVal val="#ppt_w"/>
                                          </p:val>
                                        </p:tav>
                                      </p:tavLst>
                                    </p:anim>
                                    <p:anim calcmode="lin" valueType="num">
                                      <p:cBhvr>
                                        <p:cTn id="18" dur="1000" fill="hold"/>
                                        <p:tgtEl>
                                          <p:spTgt spid="30"/>
                                        </p:tgtEl>
                                        <p:attrNameLst>
                                          <p:attrName>ppt_h</p:attrName>
                                        </p:attrNameLst>
                                      </p:cBhvr>
                                      <p:tavLst>
                                        <p:tav tm="0">
                                          <p:val>
                                            <p:strVal val="#ppt_h"/>
                                          </p:val>
                                        </p:tav>
                                        <p:tav tm="100000">
                                          <p:val>
                                            <p:strVal val="#ppt_h"/>
                                          </p:val>
                                        </p:tav>
                                      </p:tavLst>
                                    </p:anim>
                                    <p:animEffect transition="in" filter="fade">
                                      <p:cBhvr>
                                        <p:cTn id="19" dur="1000"/>
                                        <p:tgtEl>
                                          <p:spTgt spid="30"/>
                                        </p:tgtEl>
                                      </p:cBhvr>
                                    </p:animEffect>
                                  </p:childTnLst>
                                </p:cTn>
                              </p:par>
                              <p:par>
                                <p:cTn id="20" presetID="42" presetClass="entr" presetSubtype="0" fill="hold" grpId="0" nodeType="withEffect">
                                  <p:stCondLst>
                                    <p:cond delay="10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55" presetClass="entr" presetSubtype="0" fill="hold" grpId="0" nodeType="withEffect">
                                  <p:stCondLst>
                                    <p:cond delay="1500"/>
                                  </p:stCondLst>
                                  <p:childTnLst>
                                    <p:set>
                                      <p:cBhvr>
                                        <p:cTn id="26" dur="1" fill="hold">
                                          <p:stCondLst>
                                            <p:cond delay="0"/>
                                          </p:stCondLst>
                                        </p:cTn>
                                        <p:tgtEl>
                                          <p:spTgt spid="28"/>
                                        </p:tgtEl>
                                        <p:attrNameLst>
                                          <p:attrName>style.visibility</p:attrName>
                                        </p:attrNameLst>
                                      </p:cBhvr>
                                      <p:to>
                                        <p:strVal val="visible"/>
                                      </p:to>
                                    </p:set>
                                    <p:anim calcmode="lin" valueType="num">
                                      <p:cBhvr>
                                        <p:cTn id="27" dur="1000" fill="hold"/>
                                        <p:tgtEl>
                                          <p:spTgt spid="28"/>
                                        </p:tgtEl>
                                        <p:attrNameLst>
                                          <p:attrName>ppt_w</p:attrName>
                                        </p:attrNameLst>
                                      </p:cBhvr>
                                      <p:tavLst>
                                        <p:tav tm="0">
                                          <p:val>
                                            <p:strVal val="#ppt_w*0.70"/>
                                          </p:val>
                                        </p:tav>
                                        <p:tav tm="100000">
                                          <p:val>
                                            <p:strVal val="#ppt_w"/>
                                          </p:val>
                                        </p:tav>
                                      </p:tavLst>
                                    </p:anim>
                                    <p:anim calcmode="lin" valueType="num">
                                      <p:cBhvr>
                                        <p:cTn id="28" dur="1000" fill="hold"/>
                                        <p:tgtEl>
                                          <p:spTgt spid="28"/>
                                        </p:tgtEl>
                                        <p:attrNameLst>
                                          <p:attrName>ppt_h</p:attrName>
                                        </p:attrNameLst>
                                      </p:cBhvr>
                                      <p:tavLst>
                                        <p:tav tm="0">
                                          <p:val>
                                            <p:strVal val="#ppt_h"/>
                                          </p:val>
                                        </p:tav>
                                        <p:tav tm="100000">
                                          <p:val>
                                            <p:strVal val="#ppt_h"/>
                                          </p:val>
                                        </p:tav>
                                      </p:tavLst>
                                    </p:anim>
                                    <p:animEffect transition="in" filter="fade">
                                      <p:cBhvr>
                                        <p:cTn id="29" dur="1000"/>
                                        <p:tgtEl>
                                          <p:spTgt spid="28"/>
                                        </p:tgtEl>
                                      </p:cBhvr>
                                    </p:animEffect>
                                  </p:childTnLst>
                                </p:cTn>
                              </p:par>
                              <p:par>
                                <p:cTn id="30" presetID="2" presetClass="entr" presetSubtype="6" decel="100000" fill="hold" nodeType="withEffect">
                                  <p:stCondLst>
                                    <p:cond delay="100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1500" fill="hold"/>
                                        <p:tgtEl>
                                          <p:spTgt spid="22"/>
                                        </p:tgtEl>
                                        <p:attrNameLst>
                                          <p:attrName>ppt_x</p:attrName>
                                        </p:attrNameLst>
                                      </p:cBhvr>
                                      <p:tavLst>
                                        <p:tav tm="0">
                                          <p:val>
                                            <p:strVal val="1+#ppt_w/2"/>
                                          </p:val>
                                        </p:tav>
                                        <p:tav tm="100000">
                                          <p:val>
                                            <p:strVal val="#ppt_x"/>
                                          </p:val>
                                        </p:tav>
                                      </p:tavLst>
                                    </p:anim>
                                    <p:anim calcmode="lin" valueType="num">
                                      <p:cBhvr additive="base">
                                        <p:cTn id="33" dur="1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animBg="1"/>
      <p:bldP spid="30"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703B67EE-F7DB-43E4-A3C9-521D8EA0F07D}"/>
              </a:ext>
            </a:extLst>
          </p:cNvPr>
          <p:cNvSpPr/>
          <p:nvPr/>
        </p:nvSpPr>
        <p:spPr>
          <a:xfrm>
            <a:off x="1331442" y="3802985"/>
            <a:ext cx="8677912" cy="1441472"/>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33" name="组合 32">
            <a:extLst>
              <a:ext uri="{FF2B5EF4-FFF2-40B4-BE49-F238E27FC236}">
                <a16:creationId xmlns:a16="http://schemas.microsoft.com/office/drawing/2014/main" id="{5AE3CB2B-7323-48E9-9763-8FC27463C458}"/>
              </a:ext>
            </a:extLst>
          </p:cNvPr>
          <p:cNvGrpSpPr/>
          <p:nvPr/>
        </p:nvGrpSpPr>
        <p:grpSpPr>
          <a:xfrm>
            <a:off x="7821479" y="4631825"/>
            <a:ext cx="401324" cy="401324"/>
            <a:chOff x="980810" y="3224747"/>
            <a:chExt cx="401324" cy="401324"/>
          </a:xfrm>
        </p:grpSpPr>
        <p:sp>
          <p:nvSpPr>
            <p:cNvPr id="34" name="Rounded Rectangle 34">
              <a:extLst>
                <a:ext uri="{FF2B5EF4-FFF2-40B4-BE49-F238E27FC236}">
                  <a16:creationId xmlns:a16="http://schemas.microsoft.com/office/drawing/2014/main" id="{B9F6C9C1-D1FE-4148-9868-BFA35CA1E347}"/>
                </a:ext>
              </a:extLst>
            </p:cNvPr>
            <p:cNvSpPr/>
            <p:nvPr/>
          </p:nvSpPr>
          <p:spPr>
            <a:xfrm>
              <a:off x="980810" y="3224747"/>
              <a:ext cx="401324" cy="401324"/>
            </a:xfrm>
            <a:prstGeom prst="roundRect">
              <a:avLst>
                <a:gd name="adj" fmla="val 50000"/>
              </a:avLst>
            </a:prstGeom>
            <a:solidFill>
              <a:srgbClr val="71BE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Freeform 50">
              <a:extLst>
                <a:ext uri="{FF2B5EF4-FFF2-40B4-BE49-F238E27FC236}">
                  <a16:creationId xmlns:a16="http://schemas.microsoft.com/office/drawing/2014/main" id="{E12380BA-E610-4FEC-BDB0-64F2121A3F89}"/>
                </a:ext>
              </a:extLst>
            </p:cNvPr>
            <p:cNvSpPr>
              <a:spLocks noEditPoints="1"/>
            </p:cNvSpPr>
            <p:nvPr/>
          </p:nvSpPr>
          <p:spPr bwMode="auto">
            <a:xfrm>
              <a:off x="1114635" y="3341225"/>
              <a:ext cx="133675" cy="168368"/>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3" name="组合 2">
            <a:extLst>
              <a:ext uri="{FF2B5EF4-FFF2-40B4-BE49-F238E27FC236}">
                <a16:creationId xmlns:a16="http://schemas.microsoft.com/office/drawing/2014/main" id="{F8182951-813E-4E17-B7FA-1BDED08459B2}"/>
              </a:ext>
            </a:extLst>
          </p:cNvPr>
          <p:cNvGrpSpPr/>
          <p:nvPr/>
        </p:nvGrpSpPr>
        <p:grpSpPr>
          <a:xfrm>
            <a:off x="5808112" y="3867110"/>
            <a:ext cx="401324" cy="401324"/>
            <a:chOff x="5261726" y="4096288"/>
            <a:chExt cx="401324" cy="401324"/>
          </a:xfrm>
        </p:grpSpPr>
        <p:sp>
          <p:nvSpPr>
            <p:cNvPr id="4" name="Rounded Rectangle 29">
              <a:extLst>
                <a:ext uri="{FF2B5EF4-FFF2-40B4-BE49-F238E27FC236}">
                  <a16:creationId xmlns:a16="http://schemas.microsoft.com/office/drawing/2014/main" id="{C38F6AF1-59F3-4887-8A65-6B5272A39DBF}"/>
                </a:ext>
              </a:extLst>
            </p:cNvPr>
            <p:cNvSpPr/>
            <p:nvPr/>
          </p:nvSpPr>
          <p:spPr>
            <a:xfrm>
              <a:off x="5261726" y="4096288"/>
              <a:ext cx="401324" cy="401324"/>
            </a:xfrm>
            <a:prstGeom prst="roundRect">
              <a:avLst>
                <a:gd name="adj" fmla="val 50000"/>
              </a:avLst>
            </a:prstGeom>
            <a:solidFill>
              <a:srgbClr val="53365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5" name="Group 30">
              <a:extLst>
                <a:ext uri="{FF2B5EF4-FFF2-40B4-BE49-F238E27FC236}">
                  <a16:creationId xmlns:a16="http://schemas.microsoft.com/office/drawing/2014/main" id="{4A982D17-1580-426F-90AB-7E5C4A32F19B}"/>
                </a:ext>
              </a:extLst>
            </p:cNvPr>
            <p:cNvGrpSpPr/>
            <p:nvPr/>
          </p:nvGrpSpPr>
          <p:grpSpPr>
            <a:xfrm>
              <a:off x="5381374" y="4225899"/>
              <a:ext cx="162028" cy="142102"/>
              <a:chOff x="3175" y="-1587"/>
              <a:chExt cx="490538" cy="430212"/>
            </a:xfrm>
            <a:solidFill>
              <a:srgbClr val="FFFFFF"/>
            </a:solidFill>
          </p:grpSpPr>
          <p:sp>
            <p:nvSpPr>
              <p:cNvPr id="6" name="Freeform 175">
                <a:extLst>
                  <a:ext uri="{FF2B5EF4-FFF2-40B4-BE49-F238E27FC236}">
                    <a16:creationId xmlns:a16="http://schemas.microsoft.com/office/drawing/2014/main" id="{956B1541-8D71-4008-B8AA-A92EF2963C5A}"/>
                  </a:ext>
                </a:extLst>
              </p:cNvPr>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a typeface="+mn-ea"/>
                </a:endParaRPr>
              </a:p>
            </p:txBody>
          </p:sp>
          <p:sp>
            <p:nvSpPr>
              <p:cNvPr id="7" name="Freeform 176">
                <a:extLst>
                  <a:ext uri="{FF2B5EF4-FFF2-40B4-BE49-F238E27FC236}">
                    <a16:creationId xmlns:a16="http://schemas.microsoft.com/office/drawing/2014/main" id="{B28500FF-7482-4C34-84D3-47E8EFCF3EEB}"/>
                  </a:ext>
                </a:extLst>
              </p:cNvPr>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a typeface="+mn-ea"/>
                </a:endParaRPr>
              </a:p>
            </p:txBody>
          </p:sp>
        </p:grpSp>
      </p:grpSp>
      <p:grpSp>
        <p:nvGrpSpPr>
          <p:cNvPr id="8" name="组合 7">
            <a:extLst>
              <a:ext uri="{FF2B5EF4-FFF2-40B4-BE49-F238E27FC236}">
                <a16:creationId xmlns:a16="http://schemas.microsoft.com/office/drawing/2014/main" id="{ABFA47C2-5BCC-41DA-90F9-1C82AF7D5C90}"/>
              </a:ext>
            </a:extLst>
          </p:cNvPr>
          <p:cNvGrpSpPr/>
          <p:nvPr/>
        </p:nvGrpSpPr>
        <p:grpSpPr>
          <a:xfrm>
            <a:off x="1993952" y="3809968"/>
            <a:ext cx="401324" cy="401324"/>
            <a:chOff x="980810" y="3224747"/>
            <a:chExt cx="401324" cy="401324"/>
          </a:xfrm>
        </p:grpSpPr>
        <p:sp>
          <p:nvSpPr>
            <p:cNvPr id="9" name="Rounded Rectangle 34">
              <a:extLst>
                <a:ext uri="{FF2B5EF4-FFF2-40B4-BE49-F238E27FC236}">
                  <a16:creationId xmlns:a16="http://schemas.microsoft.com/office/drawing/2014/main" id="{BCC69A6A-C7EF-488F-9417-B1AFC6737680}"/>
                </a:ext>
              </a:extLst>
            </p:cNvPr>
            <p:cNvSpPr/>
            <p:nvPr/>
          </p:nvSpPr>
          <p:spPr>
            <a:xfrm>
              <a:off x="980810" y="3224747"/>
              <a:ext cx="401324" cy="401324"/>
            </a:xfrm>
            <a:prstGeom prst="roundRect">
              <a:avLst>
                <a:gd name="adj" fmla="val 50000"/>
              </a:avLst>
            </a:prstGeom>
            <a:solidFill>
              <a:srgbClr val="71BE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Freeform 50">
              <a:extLst>
                <a:ext uri="{FF2B5EF4-FFF2-40B4-BE49-F238E27FC236}">
                  <a16:creationId xmlns:a16="http://schemas.microsoft.com/office/drawing/2014/main" id="{BB7E41DC-C74A-4FD2-BF5B-2F6029C3DD0A}"/>
                </a:ext>
              </a:extLst>
            </p:cNvPr>
            <p:cNvSpPr>
              <a:spLocks noEditPoints="1"/>
            </p:cNvSpPr>
            <p:nvPr/>
          </p:nvSpPr>
          <p:spPr bwMode="auto">
            <a:xfrm>
              <a:off x="1114635" y="3341225"/>
              <a:ext cx="133675" cy="168368"/>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11" name="组合 10">
            <a:extLst>
              <a:ext uri="{FF2B5EF4-FFF2-40B4-BE49-F238E27FC236}">
                <a16:creationId xmlns:a16="http://schemas.microsoft.com/office/drawing/2014/main" id="{FF2E3394-C8EA-4F0C-8CA0-6BA5183B8D13}"/>
              </a:ext>
            </a:extLst>
          </p:cNvPr>
          <p:cNvGrpSpPr/>
          <p:nvPr/>
        </p:nvGrpSpPr>
        <p:grpSpPr>
          <a:xfrm>
            <a:off x="4021752" y="3651537"/>
            <a:ext cx="401324" cy="401324"/>
            <a:chOff x="3308741" y="3195147"/>
            <a:chExt cx="401324" cy="401324"/>
          </a:xfrm>
        </p:grpSpPr>
        <p:sp>
          <p:nvSpPr>
            <p:cNvPr id="12" name="Rounded Rectangle 37">
              <a:extLst>
                <a:ext uri="{FF2B5EF4-FFF2-40B4-BE49-F238E27FC236}">
                  <a16:creationId xmlns:a16="http://schemas.microsoft.com/office/drawing/2014/main" id="{10547957-672B-45BE-B471-ED7D7B366511}"/>
                </a:ext>
              </a:extLst>
            </p:cNvPr>
            <p:cNvSpPr/>
            <p:nvPr/>
          </p:nvSpPr>
          <p:spPr>
            <a:xfrm>
              <a:off x="3308741" y="3195147"/>
              <a:ext cx="401324" cy="401324"/>
            </a:xfrm>
            <a:prstGeom prst="roundRect">
              <a:avLst>
                <a:gd name="adj" fmla="val 50000"/>
              </a:avLst>
            </a:prstGeom>
            <a:solidFill>
              <a:srgbClr val="B5DDE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Freeform 48">
              <a:extLst>
                <a:ext uri="{FF2B5EF4-FFF2-40B4-BE49-F238E27FC236}">
                  <a16:creationId xmlns:a16="http://schemas.microsoft.com/office/drawing/2014/main" id="{39968712-86BD-4D80-AFF1-DA0586982344}"/>
                </a:ext>
              </a:extLst>
            </p:cNvPr>
            <p:cNvSpPr>
              <a:spLocks noEditPoints="1"/>
            </p:cNvSpPr>
            <p:nvPr/>
          </p:nvSpPr>
          <p:spPr bwMode="auto">
            <a:xfrm>
              <a:off x="3447594" y="3305370"/>
              <a:ext cx="123618" cy="180879"/>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pic>
        <p:nvPicPr>
          <p:cNvPr id="14" name="图片 13">
            <a:extLst>
              <a:ext uri="{FF2B5EF4-FFF2-40B4-BE49-F238E27FC236}">
                <a16:creationId xmlns:a16="http://schemas.microsoft.com/office/drawing/2014/main" id="{6F281B3E-EF0F-4F94-8554-3E59BBE71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775" y="1020031"/>
            <a:ext cx="3703745" cy="3703745"/>
          </a:xfrm>
          <a:prstGeom prst="rect">
            <a:avLst/>
          </a:prstGeom>
        </p:spPr>
      </p:pic>
      <p:grpSp>
        <p:nvGrpSpPr>
          <p:cNvPr id="21" name="124">
            <a:extLst>
              <a:ext uri="{FF2B5EF4-FFF2-40B4-BE49-F238E27FC236}">
                <a16:creationId xmlns:a16="http://schemas.microsoft.com/office/drawing/2014/main" id="{DD66FCB5-2F7D-4A86-AB87-2D7C0B304336}"/>
              </a:ext>
            </a:extLst>
          </p:cNvPr>
          <p:cNvGrpSpPr>
            <a:grpSpLocks/>
          </p:cNvGrpSpPr>
          <p:nvPr/>
        </p:nvGrpSpPr>
        <p:grpSpPr bwMode="auto">
          <a:xfrm>
            <a:off x="1236348" y="4323666"/>
            <a:ext cx="1935162" cy="645510"/>
            <a:chOff x="1230376" y="147341"/>
            <a:chExt cx="1935261" cy="645447"/>
          </a:xfrm>
        </p:grpSpPr>
        <p:sp>
          <p:nvSpPr>
            <p:cNvPr id="22" name="100">
              <a:extLst>
                <a:ext uri="{FF2B5EF4-FFF2-40B4-BE49-F238E27FC236}">
                  <a16:creationId xmlns:a16="http://schemas.microsoft.com/office/drawing/2014/main" id="{B65E1C79-ECC7-4C74-AF35-1A14655D01EA}"/>
                </a:ext>
              </a:extLst>
            </p:cNvPr>
            <p:cNvSpPr txBox="1">
              <a:spLocks noChangeArrowheads="1"/>
            </p:cNvSpPr>
            <p:nvPr/>
          </p:nvSpPr>
          <p:spPr bwMode="auto">
            <a:xfrm>
              <a:off x="1835965" y="147341"/>
              <a:ext cx="800260" cy="46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latin typeface="方正清刻本悦宋简体" panose="02000000000000000000" pitchFamily="2" charset="-122"/>
                  <a:ea typeface="方正清刻本悦宋简体" panose="02000000000000000000" pitchFamily="2" charset="-122"/>
                </a:rPr>
                <a:t>回归</a:t>
              </a:r>
            </a:p>
          </p:txBody>
        </p:sp>
        <p:sp>
          <p:nvSpPr>
            <p:cNvPr id="23" name="101">
              <a:extLst>
                <a:ext uri="{FF2B5EF4-FFF2-40B4-BE49-F238E27FC236}">
                  <a16:creationId xmlns:a16="http://schemas.microsoft.com/office/drawing/2014/main" id="{85F9591B-83C1-4931-B140-9E9A39F2B820}"/>
                </a:ext>
              </a:extLst>
            </p:cNvPr>
            <p:cNvSpPr>
              <a:spLocks noChangeArrowheads="1"/>
            </p:cNvSpPr>
            <p:nvPr/>
          </p:nvSpPr>
          <p:spPr bwMode="auto">
            <a:xfrm>
              <a:off x="1230376" y="496839"/>
              <a:ext cx="1935261" cy="29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latinLnBrk="1">
                <a:lnSpc>
                  <a:spcPct val="150000"/>
                </a:lnSpc>
              </a:pPr>
              <a:endParaRPr lang="zh-CN" altLang="en-US" sz="1000" dirty="0">
                <a:latin typeface="微软雅黑" panose="020B0503020204020204" pitchFamily="34" charset="-122"/>
                <a:ea typeface="微软雅黑" panose="020B0503020204020204" pitchFamily="34" charset="-122"/>
              </a:endParaRPr>
            </a:p>
          </p:txBody>
        </p:sp>
      </p:grpSp>
      <p:sp>
        <p:nvSpPr>
          <p:cNvPr id="25" name="100">
            <a:extLst>
              <a:ext uri="{FF2B5EF4-FFF2-40B4-BE49-F238E27FC236}">
                <a16:creationId xmlns:a16="http://schemas.microsoft.com/office/drawing/2014/main" id="{962B8DA9-79FB-4542-9119-2A9C61027D3D}"/>
              </a:ext>
            </a:extLst>
          </p:cNvPr>
          <p:cNvSpPr txBox="1">
            <a:spLocks noChangeArrowheads="1"/>
          </p:cNvSpPr>
          <p:nvPr/>
        </p:nvSpPr>
        <p:spPr bwMode="auto">
          <a:xfrm>
            <a:off x="3822304" y="4257013"/>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latin typeface="方正清刻本悦宋简体" panose="02000000000000000000" pitchFamily="2" charset="-122"/>
                <a:ea typeface="方正清刻本悦宋简体" panose="02000000000000000000" pitchFamily="2" charset="-122"/>
              </a:rPr>
              <a:t>聚类</a:t>
            </a:r>
          </a:p>
        </p:txBody>
      </p:sp>
      <p:sp>
        <p:nvSpPr>
          <p:cNvPr id="28" name="100">
            <a:extLst>
              <a:ext uri="{FF2B5EF4-FFF2-40B4-BE49-F238E27FC236}">
                <a16:creationId xmlns:a16="http://schemas.microsoft.com/office/drawing/2014/main" id="{BF1851A0-1F08-4EA8-AA21-143C6C3D89B2}"/>
              </a:ext>
            </a:extLst>
          </p:cNvPr>
          <p:cNvSpPr txBox="1">
            <a:spLocks noChangeArrowheads="1"/>
          </p:cNvSpPr>
          <p:nvPr/>
        </p:nvSpPr>
        <p:spPr bwMode="auto">
          <a:xfrm>
            <a:off x="5305440" y="4442507"/>
            <a:ext cx="1507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latin typeface="方正清刻本悦宋简体" panose="02000000000000000000" pitchFamily="2" charset="-122"/>
                <a:ea typeface="方正清刻本悦宋简体" panose="02000000000000000000" pitchFamily="2" charset="-122"/>
              </a:rPr>
              <a:t>随机森林</a:t>
            </a:r>
            <a:r>
              <a:rPr lang="en-US" altLang="zh-CN" sz="2400" b="1" dirty="0">
                <a:latin typeface="方正清刻本悦宋简体" panose="02000000000000000000" pitchFamily="2" charset="-122"/>
                <a:ea typeface="方正清刻本悦宋简体" panose="02000000000000000000" pitchFamily="2" charset="-122"/>
              </a:rPr>
              <a:t> </a:t>
            </a:r>
            <a:endParaRPr lang="zh-CN" altLang="en-US" sz="2400" b="1" dirty="0">
              <a:latin typeface="方正清刻本悦宋简体" panose="02000000000000000000" pitchFamily="2" charset="-122"/>
              <a:ea typeface="方正清刻本悦宋简体" panose="02000000000000000000" pitchFamily="2" charset="-122"/>
            </a:endParaRPr>
          </a:p>
        </p:txBody>
      </p:sp>
      <p:sp>
        <p:nvSpPr>
          <p:cNvPr id="31" name="100">
            <a:extLst>
              <a:ext uri="{FF2B5EF4-FFF2-40B4-BE49-F238E27FC236}">
                <a16:creationId xmlns:a16="http://schemas.microsoft.com/office/drawing/2014/main" id="{DFC62807-FB11-41F7-AB75-9A20166DA79B}"/>
              </a:ext>
            </a:extLst>
          </p:cNvPr>
          <p:cNvSpPr txBox="1">
            <a:spLocks noChangeArrowheads="1"/>
          </p:cNvSpPr>
          <p:nvPr/>
        </p:nvSpPr>
        <p:spPr bwMode="auto">
          <a:xfrm>
            <a:off x="7160366" y="5189774"/>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latin typeface="方正清刻本悦宋简体" panose="02000000000000000000" pitchFamily="2" charset="-122"/>
                <a:ea typeface="方正清刻本悦宋简体" panose="02000000000000000000" pitchFamily="2" charset="-122"/>
              </a:rPr>
              <a:t>支持向量机</a:t>
            </a:r>
          </a:p>
        </p:txBody>
      </p:sp>
      <p:sp>
        <p:nvSpPr>
          <p:cNvPr id="36" name="Rectangle 26"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ED482C7B-F545-413D-B97E-30CB000E00F2}"/>
              </a:ext>
            </a:extLst>
          </p:cNvPr>
          <p:cNvSpPr>
            <a:spLocks noChangeArrowheads="1"/>
          </p:cNvSpPr>
          <p:nvPr/>
        </p:nvSpPr>
        <p:spPr bwMode="auto">
          <a:xfrm>
            <a:off x="4435475" y="1271478"/>
            <a:ext cx="3359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dirty="0">
                <a:solidFill>
                  <a:srgbClr val="000000"/>
                </a:solidFill>
                <a:latin typeface="华文仿宋" panose="02010600040101010101" pitchFamily="2" charset="-122"/>
                <a:ea typeface="华文仿宋" panose="02010600040101010101" pitchFamily="2" charset="-122"/>
              </a:rPr>
              <a:t>机器学习</a:t>
            </a:r>
          </a:p>
        </p:txBody>
      </p:sp>
      <p:sp>
        <p:nvSpPr>
          <p:cNvPr id="38" name="Rectangle 26"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4F0B1620-E225-49A0-A3A2-946A220F8E62}"/>
              </a:ext>
            </a:extLst>
          </p:cNvPr>
          <p:cNvSpPr>
            <a:spLocks noChangeArrowheads="1"/>
          </p:cNvSpPr>
          <p:nvPr/>
        </p:nvSpPr>
        <p:spPr bwMode="auto">
          <a:xfrm>
            <a:off x="2192784" y="2097949"/>
            <a:ext cx="7733475" cy="91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base">
              <a:lnSpc>
                <a:spcPct val="130000"/>
              </a:lnSpc>
              <a:spcBef>
                <a:spcPct val="0"/>
              </a:spcBef>
              <a:spcAft>
                <a:spcPct val="0"/>
              </a:spcAft>
            </a:pPr>
            <a:r>
              <a:rPr lang="zh-CN" altLang="en-US" sz="2200" dirty="0">
                <a:solidFill>
                  <a:srgbClr val="000000"/>
                </a:solidFill>
                <a:latin typeface="Ruach LET" pitchFamily="2" charset="0"/>
              </a:rPr>
              <a:t>  </a:t>
            </a:r>
            <a:r>
              <a:rPr lang="zh-CN" altLang="en-US" sz="2200" dirty="0">
                <a:solidFill>
                  <a:srgbClr val="000000"/>
                </a:solidFill>
                <a:latin typeface="仿宋" panose="02010609060101010101" pitchFamily="49" charset="-122"/>
                <a:ea typeface="仿宋" panose="02010609060101010101" pitchFamily="49" charset="-122"/>
              </a:rPr>
              <a:t>机器学习是人工智能的一大分支。是利用算法解析样本数据中</a:t>
            </a:r>
            <a:r>
              <a:rPr lang="zh-CN" altLang="en-US" sz="2200" dirty="0">
                <a:solidFill>
                  <a:srgbClr val="FF0000"/>
                </a:solidFill>
                <a:latin typeface="仿宋" panose="02010609060101010101" pitchFamily="49" charset="-122"/>
                <a:ea typeface="仿宋" panose="02010609060101010101" pitchFamily="49" charset="-122"/>
              </a:rPr>
              <a:t>隐藏的规律</a:t>
            </a:r>
            <a:r>
              <a:rPr lang="zh-CN" altLang="en-US" sz="2200" dirty="0">
                <a:solidFill>
                  <a:srgbClr val="000000"/>
                </a:solidFill>
                <a:latin typeface="仿宋" panose="02010609060101010101" pitchFamily="49" charset="-122"/>
                <a:ea typeface="仿宋" panose="02010609060101010101" pitchFamily="49" charset="-122"/>
              </a:rPr>
              <a:t>，然后对新数据做出分类或预测的一种方法。</a:t>
            </a:r>
            <a:endParaRPr lang="en-US" altLang="zh-CN" sz="2200" dirty="0">
              <a:solidFill>
                <a:srgbClr val="000000"/>
              </a:solidFill>
              <a:latin typeface="仿宋" panose="02010609060101010101" pitchFamily="49" charset="-122"/>
              <a:ea typeface="仿宋" panose="02010609060101010101" pitchFamily="49" charset="-122"/>
            </a:endParaRPr>
          </a:p>
        </p:txBody>
      </p:sp>
      <p:pic>
        <p:nvPicPr>
          <p:cNvPr id="37" name="图片 36">
            <a:extLst>
              <a:ext uri="{FF2B5EF4-FFF2-40B4-BE49-F238E27FC236}">
                <a16:creationId xmlns:a16="http://schemas.microsoft.com/office/drawing/2014/main" id="{54315D62-7639-4475-BCED-E6E2A18E3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457" y="3087587"/>
            <a:ext cx="1412118" cy="1348345"/>
          </a:xfrm>
          <a:prstGeom prst="rect">
            <a:avLst/>
          </a:prstGeom>
        </p:spPr>
      </p:pic>
      <p:grpSp>
        <p:nvGrpSpPr>
          <p:cNvPr id="15" name="组合 14">
            <a:extLst>
              <a:ext uri="{FF2B5EF4-FFF2-40B4-BE49-F238E27FC236}">
                <a16:creationId xmlns:a16="http://schemas.microsoft.com/office/drawing/2014/main" id="{6F2A6591-DFCC-9F28-816E-DB8D91EF4FB4}"/>
              </a:ext>
            </a:extLst>
          </p:cNvPr>
          <p:cNvGrpSpPr/>
          <p:nvPr/>
        </p:nvGrpSpPr>
        <p:grpSpPr>
          <a:xfrm>
            <a:off x="9787407" y="4991374"/>
            <a:ext cx="401324" cy="401324"/>
            <a:chOff x="3308741" y="3195147"/>
            <a:chExt cx="401324" cy="401324"/>
          </a:xfrm>
        </p:grpSpPr>
        <p:sp>
          <p:nvSpPr>
            <p:cNvPr id="16" name="Rounded Rectangle 37">
              <a:extLst>
                <a:ext uri="{FF2B5EF4-FFF2-40B4-BE49-F238E27FC236}">
                  <a16:creationId xmlns:a16="http://schemas.microsoft.com/office/drawing/2014/main" id="{52D9C7D3-4F7D-1B1E-B811-B1083D571803}"/>
                </a:ext>
              </a:extLst>
            </p:cNvPr>
            <p:cNvSpPr/>
            <p:nvPr/>
          </p:nvSpPr>
          <p:spPr>
            <a:xfrm>
              <a:off x="3308741" y="3195147"/>
              <a:ext cx="401324" cy="401324"/>
            </a:xfrm>
            <a:prstGeom prst="roundRect">
              <a:avLst>
                <a:gd name="adj" fmla="val 50000"/>
              </a:avLst>
            </a:prstGeom>
            <a:solidFill>
              <a:srgbClr val="B5DDE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Freeform 48">
              <a:extLst>
                <a:ext uri="{FF2B5EF4-FFF2-40B4-BE49-F238E27FC236}">
                  <a16:creationId xmlns:a16="http://schemas.microsoft.com/office/drawing/2014/main" id="{03C7358B-A0E7-B4FB-6C45-5045E11229A3}"/>
                </a:ext>
              </a:extLst>
            </p:cNvPr>
            <p:cNvSpPr>
              <a:spLocks noEditPoints="1"/>
            </p:cNvSpPr>
            <p:nvPr/>
          </p:nvSpPr>
          <p:spPr bwMode="auto">
            <a:xfrm>
              <a:off x="3447594" y="3305370"/>
              <a:ext cx="123618" cy="180879"/>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18" name="100">
            <a:extLst>
              <a:ext uri="{FF2B5EF4-FFF2-40B4-BE49-F238E27FC236}">
                <a16:creationId xmlns:a16="http://schemas.microsoft.com/office/drawing/2014/main" id="{D008BD3E-84DE-A580-613B-22378AFB347F}"/>
              </a:ext>
            </a:extLst>
          </p:cNvPr>
          <p:cNvSpPr txBox="1">
            <a:spLocks noChangeArrowheads="1"/>
          </p:cNvSpPr>
          <p:nvPr/>
        </p:nvSpPr>
        <p:spPr bwMode="auto">
          <a:xfrm>
            <a:off x="9301468" y="549347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latin typeface="方正清刻本悦宋简体" panose="02000000000000000000" pitchFamily="2" charset="-122"/>
                <a:ea typeface="方正清刻本悦宋简体" panose="02000000000000000000" pitchFamily="2" charset="-122"/>
              </a:rPr>
              <a:t>神经网络</a:t>
            </a:r>
          </a:p>
        </p:txBody>
      </p:sp>
      <p:cxnSp>
        <p:nvCxnSpPr>
          <p:cNvPr id="42" name="372">
            <a:extLst>
              <a:ext uri="{FF2B5EF4-FFF2-40B4-BE49-F238E27FC236}">
                <a16:creationId xmlns:a16="http://schemas.microsoft.com/office/drawing/2014/main" id="{D1784A8E-28CA-D100-F9F0-FA124A3F5416}"/>
              </a:ext>
            </a:extLst>
          </p:cNvPr>
          <p:cNvCxnSpPr>
            <a:cxnSpLocks noChangeShapeType="1"/>
          </p:cNvCxnSpPr>
          <p:nvPr/>
        </p:nvCxnSpPr>
        <p:spPr bwMode="auto">
          <a:xfrm>
            <a:off x="3473845" y="1977503"/>
            <a:ext cx="5270012" cy="10223"/>
          </a:xfrm>
          <a:prstGeom prst="line">
            <a:avLst/>
          </a:prstGeom>
          <a:noFill/>
          <a:ln w="6350">
            <a:solidFill>
              <a:srgbClr val="574F1F"/>
            </a:solidFill>
            <a:prstDash val="dash"/>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190324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heel(1)">
                                      <p:cBhvr>
                                        <p:cTn id="29" dur="20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inVertical)">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arn(inVertical)">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barn(inVertical)">
                                      <p:cBhvr>
                                        <p:cTn id="61" dur="500"/>
                                        <p:tgtEl>
                                          <p:spTgt spid="3"/>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ppt_x"/>
                                          </p:val>
                                        </p:tav>
                                        <p:tav tm="100000">
                                          <p:val>
                                            <p:strVal val="#ppt_x"/>
                                          </p:val>
                                        </p:tav>
                                      </p:tavLst>
                                    </p:anim>
                                    <p:anim calcmode="lin" valueType="num">
                                      <p:cBhvr additive="base">
                                        <p:cTn id="6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inVertical)">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barn(inVertical)">
                                      <p:cBhvr>
                                        <p:cTn id="83" dur="500"/>
                                        <p:tgtEl>
                                          <p:spTgt spid="15"/>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additive="base">
                                        <p:cTn id="88" dur="500" fill="hold"/>
                                        <p:tgtEl>
                                          <p:spTgt spid="18"/>
                                        </p:tgtEl>
                                        <p:attrNameLst>
                                          <p:attrName>ppt_x</p:attrName>
                                        </p:attrNameLst>
                                      </p:cBhvr>
                                      <p:tavLst>
                                        <p:tav tm="0">
                                          <p:val>
                                            <p:strVal val="#ppt_x"/>
                                          </p:val>
                                        </p:tav>
                                        <p:tav tm="100000">
                                          <p:val>
                                            <p:strVal val="#ppt_x"/>
                                          </p:val>
                                        </p:tav>
                                      </p:tavLst>
                                    </p:anim>
                                    <p:anim calcmode="lin" valueType="num">
                                      <p:cBhvr additive="base">
                                        <p:cTn id="8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p:bldP spid="28" grpId="0"/>
      <p:bldP spid="31" grpId="0"/>
      <p:bldP spid="36" grpId="0"/>
      <p:bldP spid="38"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库_文本框 21">
            <a:extLst>
              <a:ext uri="{FF2B5EF4-FFF2-40B4-BE49-F238E27FC236}">
                <a16:creationId xmlns:a16="http://schemas.microsoft.com/office/drawing/2014/main" id="{F3F4DA82-B48F-4F73-8E75-5E4D2B2116DB}"/>
              </a:ext>
            </a:extLst>
          </p:cNvPr>
          <p:cNvSpPr txBox="1"/>
          <p:nvPr>
            <p:custDataLst>
              <p:tags r:id="rId1"/>
            </p:custDataLst>
          </p:nvPr>
        </p:nvSpPr>
        <p:spPr>
          <a:xfrm rot="16200000">
            <a:off x="4618672" y="438814"/>
            <a:ext cx="2954655" cy="3866250"/>
          </a:xfrm>
          <a:prstGeom prst="rect">
            <a:avLst/>
          </a:prstGeom>
          <a:noFill/>
        </p:spPr>
        <p:txBody>
          <a:bodyPr vert="eaVert" wrap="square" rtlCol="0">
            <a:spAutoFit/>
          </a:bodyPr>
          <a:lstStyle/>
          <a:p>
            <a:pPr algn="ctr"/>
            <a:r>
              <a:rPr lang="en-US" altLang="zh-CN" sz="180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effectLst>
                  <a:innerShdw blurRad="63500" dist="50800" dir="13500000">
                    <a:schemeClr val="tx1">
                      <a:lumMod val="65000"/>
                      <a:lumOff val="35000"/>
                      <a:alpha val="50000"/>
                    </a:schemeClr>
                  </a:innerShdw>
                </a:effectLst>
                <a:latin typeface="Colonna MT Std" panose="04030504000000020006" pitchFamily="82" charset="0"/>
              </a:rPr>
              <a:t>02</a:t>
            </a:r>
          </a:p>
        </p:txBody>
      </p:sp>
      <p:grpSp>
        <p:nvGrpSpPr>
          <p:cNvPr id="8" name="组合 7">
            <a:extLst>
              <a:ext uri="{FF2B5EF4-FFF2-40B4-BE49-F238E27FC236}">
                <a16:creationId xmlns:a16="http://schemas.microsoft.com/office/drawing/2014/main" id="{DA8813E8-8E23-4CA1-AECA-CE568473ED2B}"/>
              </a:ext>
            </a:extLst>
          </p:cNvPr>
          <p:cNvGrpSpPr/>
          <p:nvPr/>
        </p:nvGrpSpPr>
        <p:grpSpPr>
          <a:xfrm>
            <a:off x="5738687" y="3429000"/>
            <a:ext cx="798843" cy="2456036"/>
            <a:chOff x="2796697" y="3099577"/>
            <a:chExt cx="798843" cy="2456036"/>
          </a:xfrm>
        </p:grpSpPr>
        <p:grpSp>
          <p:nvGrpSpPr>
            <p:cNvPr id="9" name="组合 8">
              <a:extLst>
                <a:ext uri="{FF2B5EF4-FFF2-40B4-BE49-F238E27FC236}">
                  <a16:creationId xmlns:a16="http://schemas.microsoft.com/office/drawing/2014/main" id="{C90EF324-C0D0-4B41-9C58-4B76933B73C5}"/>
                </a:ext>
              </a:extLst>
            </p:cNvPr>
            <p:cNvGrpSpPr/>
            <p:nvPr/>
          </p:nvGrpSpPr>
          <p:grpSpPr>
            <a:xfrm>
              <a:off x="2796697" y="3468577"/>
              <a:ext cx="798843" cy="1686158"/>
              <a:chOff x="5377990" y="1740440"/>
              <a:chExt cx="798843" cy="2736732"/>
            </a:xfrm>
          </p:grpSpPr>
          <p:sp>
            <p:nvSpPr>
              <p:cNvPr id="12" name="文本框 11">
                <a:extLst>
                  <a:ext uri="{FF2B5EF4-FFF2-40B4-BE49-F238E27FC236}">
                    <a16:creationId xmlns:a16="http://schemas.microsoft.com/office/drawing/2014/main" id="{6A24EAF0-6922-4DA3-839A-FD81A12F1CA2}"/>
                  </a:ext>
                </a:extLst>
              </p:cNvPr>
              <p:cNvSpPr txBox="1"/>
              <p:nvPr/>
            </p:nvSpPr>
            <p:spPr>
              <a:xfrm>
                <a:off x="5377990" y="1740440"/>
                <a:ext cx="615553" cy="2736732"/>
              </a:xfrm>
              <a:prstGeom prst="rect">
                <a:avLst/>
              </a:prstGeom>
              <a:noFill/>
              <a:effectLst/>
            </p:spPr>
            <p:txBody>
              <a:bodyPr vert="eaVert" wrap="square" rtlCol="0">
                <a:spAutoFit/>
              </a:bodyPr>
              <a:lstStyle/>
              <a:p>
                <a:pPr lvl="0">
                  <a:defRPr/>
                </a:pPr>
                <a:r>
                  <a:rPr kumimoji="1" lang="zh-CN" altLang="en-US" sz="2800" spc="300" dirty="0">
                    <a:latin typeface="方正清刻本悦宋简体" panose="02000000000000000000" pitchFamily="2" charset="-122"/>
                    <a:ea typeface="方正清刻本悦宋简体" panose="02000000000000000000" pitchFamily="2" charset="-122"/>
                    <a:cs typeface="yuweij Medium" charset="0"/>
                  </a:rPr>
                  <a:t>决策树</a:t>
                </a:r>
              </a:p>
            </p:txBody>
          </p:sp>
          <p:sp>
            <p:nvSpPr>
              <p:cNvPr id="13" name="文本框 12">
                <a:extLst>
                  <a:ext uri="{FF2B5EF4-FFF2-40B4-BE49-F238E27FC236}">
                    <a16:creationId xmlns:a16="http://schemas.microsoft.com/office/drawing/2014/main" id="{14CBE764-97BF-4B5E-B697-A0DCA0F42BD5}"/>
                  </a:ext>
                </a:extLst>
              </p:cNvPr>
              <p:cNvSpPr txBox="1"/>
              <p:nvPr/>
            </p:nvSpPr>
            <p:spPr>
              <a:xfrm>
                <a:off x="5807501" y="1740523"/>
                <a:ext cx="369332" cy="2557462"/>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300" normalizeH="0" baseline="0" noProof="0" dirty="0">
                    <a:ln>
                      <a:noFill/>
                    </a:ln>
                    <a:uLnTx/>
                    <a:uFillTx/>
                    <a:latin typeface="微软雅黑" panose="020B0503020204020204" pitchFamily="34" charset="-122"/>
                    <a:ea typeface="微软雅黑" panose="020B0503020204020204" pitchFamily="34" charset="-122"/>
                  </a:rPr>
                  <a:t>PART TWO</a:t>
                </a:r>
              </a:p>
            </p:txBody>
          </p:sp>
        </p:grpSp>
        <p:cxnSp>
          <p:nvCxnSpPr>
            <p:cNvPr id="10" name="直接连接符 9">
              <a:extLst>
                <a:ext uri="{FF2B5EF4-FFF2-40B4-BE49-F238E27FC236}">
                  <a16:creationId xmlns:a16="http://schemas.microsoft.com/office/drawing/2014/main" id="{911EB64F-D726-4DE7-89D8-59CC1F49D0C4}"/>
                </a:ext>
              </a:extLst>
            </p:cNvPr>
            <p:cNvCxnSpPr/>
            <p:nvPr/>
          </p:nvCxnSpPr>
          <p:spPr>
            <a:xfrm flipH="1">
              <a:off x="2869478" y="3099577"/>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1FD5525-626A-4BB9-8ECA-A0B570981506}"/>
                </a:ext>
              </a:extLst>
            </p:cNvPr>
            <p:cNvCxnSpPr/>
            <p:nvPr/>
          </p:nvCxnSpPr>
          <p:spPr>
            <a:xfrm flipH="1">
              <a:off x="2869478" y="5206002"/>
              <a:ext cx="470267" cy="34961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16" name="图片 39">
            <a:extLst>
              <a:ext uri="{FF2B5EF4-FFF2-40B4-BE49-F238E27FC236}">
                <a16:creationId xmlns:a16="http://schemas.microsoft.com/office/drawing/2014/main" id="{F52749B0-B456-4BDF-9A20-0E8CAF4F0B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18" t="63560" r="76033" b="16072"/>
          <a:stretch/>
        </p:blipFill>
        <p:spPr bwMode="auto">
          <a:xfrm rot="2167346">
            <a:off x="1361136" y="2253498"/>
            <a:ext cx="931559" cy="99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2022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0-#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CC8A905C-0621-4833-9C32-EEF2E6E6B175}"/>
              </a:ext>
            </a:extLst>
          </p:cNvPr>
          <p:cNvSpPr/>
          <p:nvPr/>
        </p:nvSpPr>
        <p:spPr>
          <a:xfrm>
            <a:off x="904239" y="749667"/>
            <a:ext cx="10027920" cy="4747260"/>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eaLnBrk="1" fontAlgn="auto" hangingPunct="1">
              <a:spcBef>
                <a:spcPts val="0"/>
              </a:spcBef>
              <a:spcAft>
                <a:spcPts val="0"/>
              </a:spcAft>
              <a:defRPr/>
            </a:pPr>
            <a:endParaRPr lang="zh-CN" altLang="en-US" sz="2400">
              <a:solidFill>
                <a:srgbClr val="FFFFFF"/>
              </a:solidFill>
            </a:endParaRPr>
          </a:p>
        </p:txBody>
      </p:sp>
      <p:sp>
        <p:nvSpPr>
          <p:cNvPr id="49" name="PA_库_矩形 16"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9C31F5AE-5589-4646-9270-7076457C64A1}"/>
              </a:ext>
            </a:extLst>
          </p:cNvPr>
          <p:cNvSpPr>
            <a:spLocks noChangeArrowheads="1"/>
          </p:cNvSpPr>
          <p:nvPr>
            <p:custDataLst>
              <p:tags r:id="rId1"/>
            </p:custDataLst>
          </p:nvPr>
        </p:nvSpPr>
        <p:spPr bwMode="auto">
          <a:xfrm>
            <a:off x="6102565" y="2778047"/>
            <a:ext cx="4779644" cy="53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30000"/>
              </a:lnSpc>
              <a:spcBef>
                <a:spcPct val="0"/>
              </a:spcBef>
              <a:spcAft>
                <a:spcPct val="0"/>
              </a:spcAft>
            </a:pPr>
            <a:r>
              <a:rPr lang="zh-CN" altLang="en-US" sz="2400" dirty="0">
                <a:solidFill>
                  <a:srgbClr val="000000"/>
                </a:solidFill>
                <a:latin typeface="华文仿宋" panose="02010600040101010101" pitchFamily="2" charset="-122"/>
                <a:ea typeface="华文仿宋" panose="02010600040101010101" pitchFamily="2" charset="-122"/>
              </a:rPr>
              <a:t>怎样才能选到华强心仪的西瓜呢？</a:t>
            </a:r>
            <a:endParaRPr lang="en-US" altLang="zh-CN" sz="2400" dirty="0">
              <a:solidFill>
                <a:srgbClr val="000000"/>
              </a:solidFill>
              <a:latin typeface="华文仿宋" panose="02010600040101010101" pitchFamily="2" charset="-122"/>
              <a:ea typeface="华文仿宋" panose="02010600040101010101" pitchFamily="2" charset="-122"/>
            </a:endParaRPr>
          </a:p>
        </p:txBody>
      </p:sp>
      <p:grpSp>
        <p:nvGrpSpPr>
          <p:cNvPr id="2" name="组合 1">
            <a:extLst>
              <a:ext uri="{FF2B5EF4-FFF2-40B4-BE49-F238E27FC236}">
                <a16:creationId xmlns:a16="http://schemas.microsoft.com/office/drawing/2014/main" id="{1E33FC6A-6B2A-4CFF-933E-EBE75F2119C6}"/>
              </a:ext>
            </a:extLst>
          </p:cNvPr>
          <p:cNvGrpSpPr/>
          <p:nvPr/>
        </p:nvGrpSpPr>
        <p:grpSpPr>
          <a:xfrm>
            <a:off x="1259841" y="1491456"/>
            <a:ext cx="4084637" cy="3117850"/>
            <a:chOff x="433388" y="2425700"/>
            <a:chExt cx="4084637" cy="3117850"/>
          </a:xfrm>
        </p:grpSpPr>
        <p:pic>
          <p:nvPicPr>
            <p:cNvPr id="63" name="monitor.eps" descr="monitor.eps">
              <a:extLst>
                <a:ext uri="{FF2B5EF4-FFF2-40B4-BE49-F238E27FC236}">
                  <a16:creationId xmlns:a16="http://schemas.microsoft.com/office/drawing/2014/main" id="{187CC611-728C-4F12-A25A-94E1126E9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88" y="2425700"/>
              <a:ext cx="4084637"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64" name="图片占位符 41">
              <a:extLst>
                <a:ext uri="{FF2B5EF4-FFF2-40B4-BE49-F238E27FC236}">
                  <a16:creationId xmlns:a16="http://schemas.microsoft.com/office/drawing/2014/main" id="{78EFF945-1EA8-4CC0-95F2-8E09A5D201D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888" y="2646368"/>
              <a:ext cx="3721100" cy="2014526"/>
            </a:xfrm>
            <a:prstGeom prst="rect">
              <a:avLst/>
            </a:prstGeom>
            <a:solidFill>
              <a:srgbClr val="A0C8BE"/>
            </a:solidFill>
          </p:spPr>
        </p:pic>
      </p:grpSp>
      <p:sp>
        <p:nvSpPr>
          <p:cNvPr id="65" name="Rectangle 26"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E7D79E71-EEBD-4E27-9BA2-967B04F09632}"/>
              </a:ext>
            </a:extLst>
          </p:cNvPr>
          <p:cNvSpPr>
            <a:spLocks noChangeArrowheads="1"/>
          </p:cNvSpPr>
          <p:nvPr/>
        </p:nvSpPr>
        <p:spPr bwMode="auto">
          <a:xfrm>
            <a:off x="5051326" y="1948740"/>
            <a:ext cx="588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rgbClr val="000000"/>
                </a:solidFill>
                <a:latin typeface="华文仿宋" panose="02010600040101010101" pitchFamily="2" charset="-122"/>
                <a:ea typeface="华文仿宋" panose="02010600040101010101" pitchFamily="2" charset="-122"/>
              </a:rPr>
              <a:t>有一个人前来买瓜</a:t>
            </a:r>
            <a:r>
              <a:rPr lang="en-US" altLang="zh-CN" sz="2400" b="1" dirty="0">
                <a:solidFill>
                  <a:srgbClr val="000000"/>
                </a:solidFill>
                <a:latin typeface="华文仿宋" panose="02010600040101010101" pitchFamily="2" charset="-122"/>
                <a:ea typeface="华文仿宋" panose="02010600040101010101" pitchFamily="2" charset="-122"/>
              </a:rPr>
              <a:t>…</a:t>
            </a:r>
            <a:endParaRPr lang="zh-CN" altLang="en-US" sz="2400" b="1" dirty="0">
              <a:solidFill>
                <a:srgbClr val="000000"/>
              </a:solidFill>
              <a:latin typeface="华文仿宋" panose="02010600040101010101" pitchFamily="2" charset="-122"/>
              <a:ea typeface="华文仿宋" panose="02010600040101010101" pitchFamily="2" charset="-122"/>
            </a:endParaRPr>
          </a:p>
        </p:txBody>
      </p:sp>
      <p:pic>
        <p:nvPicPr>
          <p:cNvPr id="12" name="图形 11" descr="问号">
            <a:extLst>
              <a:ext uri="{FF2B5EF4-FFF2-40B4-BE49-F238E27FC236}">
                <a16:creationId xmlns:a16="http://schemas.microsoft.com/office/drawing/2014/main" id="{8657530B-F962-2F02-7657-DBD3DEA61E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9519" y="2650680"/>
            <a:ext cx="792896" cy="792896"/>
          </a:xfrm>
          <a:prstGeom prst="rect">
            <a:avLst/>
          </a:prstGeom>
        </p:spPr>
      </p:pic>
    </p:spTree>
    <p:extLst>
      <p:ext uri="{BB962C8B-B14F-4D97-AF65-F5344CB8AC3E}">
        <p14:creationId xmlns:p14="http://schemas.microsoft.com/office/powerpoint/2010/main" val="381206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wheel(1)">
                                      <p:cBhvr>
                                        <p:cTn id="14" dur="2000"/>
                                        <p:tgtEl>
                                          <p:spTgt spid="6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down)">
                                      <p:cBhvr>
                                        <p:cTn id="2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1C79887-B772-46D8-9910-AA48582D54B7}"/>
              </a:ext>
            </a:extLst>
          </p:cNvPr>
          <p:cNvSpPr/>
          <p:nvPr/>
        </p:nvSpPr>
        <p:spPr>
          <a:xfrm>
            <a:off x="344905" y="451169"/>
            <a:ext cx="11502190" cy="5391659"/>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eaLnBrk="1" fontAlgn="auto" hangingPunct="1">
              <a:spcBef>
                <a:spcPts val="0"/>
              </a:spcBef>
              <a:spcAft>
                <a:spcPts val="0"/>
              </a:spcAft>
              <a:defRPr/>
            </a:pPr>
            <a:endParaRPr lang="zh-CN" altLang="en-US" sz="2400" dirty="0">
              <a:solidFill>
                <a:srgbClr val="FFFFFF"/>
              </a:solidFill>
            </a:endParaRPr>
          </a:p>
        </p:txBody>
      </p:sp>
      <p:sp>
        <p:nvSpPr>
          <p:cNvPr id="48" name="0907 5">
            <a:extLst>
              <a:ext uri="{FF2B5EF4-FFF2-40B4-BE49-F238E27FC236}">
                <a16:creationId xmlns:a16="http://schemas.microsoft.com/office/drawing/2014/main" id="{F25C72D5-F749-4809-A563-F034B352B232}"/>
              </a:ext>
            </a:extLst>
          </p:cNvPr>
          <p:cNvSpPr>
            <a:spLocks noEditPoints="1"/>
          </p:cNvSpPr>
          <p:nvPr/>
        </p:nvSpPr>
        <p:spPr bwMode="auto">
          <a:xfrm>
            <a:off x="1002405" y="1026659"/>
            <a:ext cx="1147237" cy="999982"/>
          </a:xfrm>
          <a:custGeom>
            <a:avLst/>
            <a:gdLst>
              <a:gd name="T0" fmla="*/ 1664804 w 184"/>
              <a:gd name="T1" fmla="*/ 676460 h 172"/>
              <a:gd name="T2" fmla="*/ 776909 w 184"/>
              <a:gd name="T3" fmla="*/ 315063 h 172"/>
              <a:gd name="T4" fmla="*/ 1035878 w 184"/>
              <a:gd name="T5" fmla="*/ 185331 h 172"/>
              <a:gd name="T6" fmla="*/ 1119118 w 184"/>
              <a:gd name="T7" fmla="*/ 185331 h 172"/>
              <a:gd name="T8" fmla="*/ 1156114 w 184"/>
              <a:gd name="T9" fmla="*/ 213131 h 172"/>
              <a:gd name="T10" fmla="*/ 628926 w 184"/>
              <a:gd name="T11" fmla="*/ 352130 h 172"/>
              <a:gd name="T12" fmla="*/ 906393 w 184"/>
              <a:gd name="T13" fmla="*/ 315063 h 172"/>
              <a:gd name="T14" fmla="*/ 1230105 w 184"/>
              <a:gd name="T15" fmla="*/ 277997 h 172"/>
              <a:gd name="T16" fmla="*/ 453197 w 184"/>
              <a:gd name="T17" fmla="*/ 315063 h 172"/>
              <a:gd name="T18" fmla="*/ 1285599 w 184"/>
              <a:gd name="T19" fmla="*/ 259464 h 172"/>
              <a:gd name="T20" fmla="*/ 1313346 w 184"/>
              <a:gd name="T21" fmla="*/ 565261 h 172"/>
              <a:gd name="T22" fmla="*/ 1146865 w 184"/>
              <a:gd name="T23" fmla="*/ 463328 h 172"/>
              <a:gd name="T24" fmla="*/ 1109870 w 184"/>
              <a:gd name="T25" fmla="*/ 1111988 h 172"/>
              <a:gd name="T26" fmla="*/ 693668 w 184"/>
              <a:gd name="T27" fmla="*/ 1102722 h 172"/>
              <a:gd name="T28" fmla="*/ 878647 w 184"/>
              <a:gd name="T29" fmla="*/ 1288053 h 172"/>
              <a:gd name="T30" fmla="*/ 1082123 w 184"/>
              <a:gd name="T31" fmla="*/ 1288053 h 172"/>
              <a:gd name="T32" fmla="*/ 1331843 w 184"/>
              <a:gd name="T33" fmla="*/ 722792 h 172"/>
              <a:gd name="T34" fmla="*/ 1498324 w 184"/>
              <a:gd name="T35" fmla="*/ 546728 h 172"/>
              <a:gd name="T36" fmla="*/ 1368839 w 184"/>
              <a:gd name="T37" fmla="*/ 481862 h 172"/>
              <a:gd name="T38" fmla="*/ 1322595 w 184"/>
              <a:gd name="T39" fmla="*/ 361396 h 172"/>
              <a:gd name="T40" fmla="*/ 749162 w 184"/>
              <a:gd name="T41" fmla="*/ 352130 h 172"/>
              <a:gd name="T42" fmla="*/ 906393 w 184"/>
              <a:gd name="T43" fmla="*/ 537461 h 172"/>
              <a:gd name="T44" fmla="*/ 249721 w 184"/>
              <a:gd name="T45" fmla="*/ 871058 h 172"/>
              <a:gd name="T46" fmla="*/ 1193110 w 184"/>
              <a:gd name="T47" fmla="*/ 565261 h 172"/>
              <a:gd name="T48" fmla="*/ 943389 w 184"/>
              <a:gd name="T49" fmla="*/ 500395 h 172"/>
              <a:gd name="T50" fmla="*/ 1202359 w 184"/>
              <a:gd name="T51" fmla="*/ 593060 h 172"/>
              <a:gd name="T52" fmla="*/ 619677 w 184"/>
              <a:gd name="T53" fmla="*/ 769125 h 172"/>
              <a:gd name="T54" fmla="*/ 517939 w 184"/>
              <a:gd name="T55" fmla="*/ 824725 h 172"/>
              <a:gd name="T56" fmla="*/ 767660 w 184"/>
              <a:gd name="T57" fmla="*/ 694993 h 172"/>
              <a:gd name="T58" fmla="*/ 55493 w 184"/>
              <a:gd name="T59" fmla="*/ 769125 h 172"/>
              <a:gd name="T60" fmla="*/ 1035878 w 184"/>
              <a:gd name="T61" fmla="*/ 769125 h 172"/>
              <a:gd name="T62" fmla="*/ 1137616 w 184"/>
              <a:gd name="T63" fmla="*/ 815458 h 172"/>
              <a:gd name="T64" fmla="*/ 1267101 w 184"/>
              <a:gd name="T65" fmla="*/ 1010056 h 172"/>
              <a:gd name="T66" fmla="*/ 943389 w 184"/>
              <a:gd name="T67" fmla="*/ 852524 h 172"/>
              <a:gd name="T68" fmla="*/ 1091372 w 184"/>
              <a:gd name="T69" fmla="*/ 889591 h 172"/>
              <a:gd name="T70" fmla="*/ 1091372 w 184"/>
              <a:gd name="T71" fmla="*/ 945190 h 172"/>
              <a:gd name="T72" fmla="*/ 342210 w 184"/>
              <a:gd name="T73" fmla="*/ 1149055 h 172"/>
              <a:gd name="T74" fmla="*/ 869398 w 184"/>
              <a:gd name="T75" fmla="*/ 1065656 h 172"/>
              <a:gd name="T76" fmla="*/ 860149 w 184"/>
              <a:gd name="T77" fmla="*/ 1093455 h 172"/>
              <a:gd name="T78" fmla="*/ 1239354 w 184"/>
              <a:gd name="T79" fmla="*/ 1158321 h 172"/>
              <a:gd name="T80" fmla="*/ 517939 w 184"/>
              <a:gd name="T81" fmla="*/ 1241720 h 172"/>
              <a:gd name="T82" fmla="*/ 536437 w 184"/>
              <a:gd name="T83" fmla="*/ 1260253 h 172"/>
              <a:gd name="T84" fmla="*/ 647424 w 184"/>
              <a:gd name="T85" fmla="*/ 1278787 h 172"/>
              <a:gd name="T86" fmla="*/ 712166 w 184"/>
              <a:gd name="T87" fmla="*/ 1334386 h 172"/>
              <a:gd name="T88" fmla="*/ 943389 w 184"/>
              <a:gd name="T89" fmla="*/ 1334386 h 172"/>
              <a:gd name="T90" fmla="*/ 813904 w 184"/>
              <a:gd name="T91" fmla="*/ 1352919 h 172"/>
              <a:gd name="T92" fmla="*/ 702917 w 184"/>
              <a:gd name="T93" fmla="*/ 1417785 h 172"/>
              <a:gd name="T94" fmla="*/ 1248603 w 184"/>
              <a:gd name="T95" fmla="*/ 1482651 h 172"/>
              <a:gd name="T96" fmla="*/ 1072874 w 184"/>
              <a:gd name="T97" fmla="*/ 1334386 h 172"/>
              <a:gd name="T98" fmla="*/ 749162 w 184"/>
              <a:gd name="T99" fmla="*/ 843258 h 172"/>
              <a:gd name="T100" fmla="*/ 360708 w 184"/>
              <a:gd name="T101" fmla="*/ 657926 h 172"/>
              <a:gd name="T102" fmla="*/ 1544568 w 184"/>
              <a:gd name="T103" fmla="*/ 472595 h 172"/>
              <a:gd name="T104" fmla="*/ 1461328 w 184"/>
              <a:gd name="T105" fmla="*/ 342863 h 172"/>
              <a:gd name="T106" fmla="*/ 332961 w 184"/>
              <a:gd name="T107" fmla="*/ 268731 h 172"/>
              <a:gd name="T108" fmla="*/ 499441 w 184"/>
              <a:gd name="T109" fmla="*/ 176065 h 172"/>
              <a:gd name="T110" fmla="*/ 1035878 w 184"/>
              <a:gd name="T111" fmla="*/ 64866 h 172"/>
              <a:gd name="T112" fmla="*/ 1516822 w 184"/>
              <a:gd name="T113" fmla="*/ 444795 h 172"/>
              <a:gd name="T114" fmla="*/ 1054376 w 184"/>
              <a:gd name="T115" fmla="*/ 1519717 h 172"/>
              <a:gd name="T116" fmla="*/ 508690 w 184"/>
              <a:gd name="T117" fmla="*/ 1436318 h 172"/>
              <a:gd name="T118" fmla="*/ 628926 w 184"/>
              <a:gd name="T119" fmla="*/ 101932 h 172"/>
              <a:gd name="T120" fmla="*/ 906393 w 184"/>
              <a:gd name="T121" fmla="*/ 92666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4" h="172">
                <a:moveTo>
                  <a:pt x="87" y="3"/>
                </a:moveTo>
                <a:cubicBezTo>
                  <a:pt x="86" y="3"/>
                  <a:pt x="86" y="6"/>
                  <a:pt x="84" y="6"/>
                </a:cubicBezTo>
                <a:cubicBezTo>
                  <a:pt x="84" y="6"/>
                  <a:pt x="84" y="6"/>
                  <a:pt x="84" y="6"/>
                </a:cubicBezTo>
                <a:cubicBezTo>
                  <a:pt x="84" y="5"/>
                  <a:pt x="86" y="6"/>
                  <a:pt x="85" y="4"/>
                </a:cubicBezTo>
                <a:cubicBezTo>
                  <a:pt x="76" y="5"/>
                  <a:pt x="66" y="7"/>
                  <a:pt x="60" y="12"/>
                </a:cubicBezTo>
                <a:cubicBezTo>
                  <a:pt x="59" y="12"/>
                  <a:pt x="59" y="12"/>
                  <a:pt x="59" y="12"/>
                </a:cubicBezTo>
                <a:cubicBezTo>
                  <a:pt x="55" y="12"/>
                  <a:pt x="52" y="16"/>
                  <a:pt x="52" y="18"/>
                </a:cubicBezTo>
                <a:cubicBezTo>
                  <a:pt x="50" y="17"/>
                  <a:pt x="53" y="16"/>
                  <a:pt x="51" y="15"/>
                </a:cubicBezTo>
                <a:cubicBezTo>
                  <a:pt x="50" y="16"/>
                  <a:pt x="49" y="17"/>
                  <a:pt x="49" y="18"/>
                </a:cubicBezTo>
                <a:cubicBezTo>
                  <a:pt x="33" y="21"/>
                  <a:pt x="27" y="39"/>
                  <a:pt x="17" y="51"/>
                </a:cubicBezTo>
                <a:cubicBezTo>
                  <a:pt x="18" y="54"/>
                  <a:pt x="17" y="54"/>
                  <a:pt x="17" y="57"/>
                </a:cubicBezTo>
                <a:cubicBezTo>
                  <a:pt x="0" y="80"/>
                  <a:pt x="14" y="126"/>
                  <a:pt x="28" y="144"/>
                </a:cubicBezTo>
                <a:cubicBezTo>
                  <a:pt x="43" y="163"/>
                  <a:pt x="66" y="172"/>
                  <a:pt x="90" y="172"/>
                </a:cubicBezTo>
                <a:cubicBezTo>
                  <a:pt x="136" y="172"/>
                  <a:pt x="184" y="139"/>
                  <a:pt x="178" y="88"/>
                </a:cubicBezTo>
                <a:cubicBezTo>
                  <a:pt x="179" y="88"/>
                  <a:pt x="179" y="87"/>
                  <a:pt x="180" y="87"/>
                </a:cubicBezTo>
                <a:cubicBezTo>
                  <a:pt x="180" y="87"/>
                  <a:pt x="181" y="87"/>
                  <a:pt x="181" y="87"/>
                </a:cubicBezTo>
                <a:cubicBezTo>
                  <a:pt x="179" y="84"/>
                  <a:pt x="180" y="80"/>
                  <a:pt x="179" y="77"/>
                </a:cubicBezTo>
                <a:cubicBezTo>
                  <a:pt x="180" y="77"/>
                  <a:pt x="179" y="80"/>
                  <a:pt x="181" y="80"/>
                </a:cubicBezTo>
                <a:cubicBezTo>
                  <a:pt x="181" y="80"/>
                  <a:pt x="181" y="80"/>
                  <a:pt x="181" y="80"/>
                </a:cubicBezTo>
                <a:cubicBezTo>
                  <a:pt x="181" y="77"/>
                  <a:pt x="182" y="75"/>
                  <a:pt x="180" y="73"/>
                </a:cubicBezTo>
                <a:cubicBezTo>
                  <a:pt x="181" y="72"/>
                  <a:pt x="182" y="71"/>
                  <a:pt x="182" y="70"/>
                </a:cubicBezTo>
                <a:cubicBezTo>
                  <a:pt x="181" y="69"/>
                  <a:pt x="181" y="67"/>
                  <a:pt x="180" y="66"/>
                </a:cubicBezTo>
                <a:cubicBezTo>
                  <a:pt x="180" y="66"/>
                  <a:pt x="180" y="66"/>
                  <a:pt x="180" y="66"/>
                </a:cubicBezTo>
                <a:cubicBezTo>
                  <a:pt x="182" y="66"/>
                  <a:pt x="181" y="64"/>
                  <a:pt x="182" y="63"/>
                </a:cubicBezTo>
                <a:cubicBezTo>
                  <a:pt x="176" y="58"/>
                  <a:pt x="169" y="51"/>
                  <a:pt x="168" y="44"/>
                </a:cubicBezTo>
                <a:cubicBezTo>
                  <a:pt x="160" y="37"/>
                  <a:pt x="152" y="21"/>
                  <a:pt x="138" y="18"/>
                </a:cubicBezTo>
                <a:cubicBezTo>
                  <a:pt x="135" y="12"/>
                  <a:pt x="124" y="8"/>
                  <a:pt x="119" y="8"/>
                </a:cubicBezTo>
                <a:cubicBezTo>
                  <a:pt x="115" y="4"/>
                  <a:pt x="107" y="3"/>
                  <a:pt x="100" y="3"/>
                </a:cubicBezTo>
                <a:cubicBezTo>
                  <a:pt x="99" y="3"/>
                  <a:pt x="98" y="3"/>
                  <a:pt x="97" y="3"/>
                </a:cubicBezTo>
                <a:cubicBezTo>
                  <a:pt x="95" y="3"/>
                  <a:pt x="94" y="3"/>
                  <a:pt x="93" y="3"/>
                </a:cubicBezTo>
                <a:cubicBezTo>
                  <a:pt x="91" y="3"/>
                  <a:pt x="89" y="3"/>
                  <a:pt x="87" y="3"/>
                </a:cubicBezTo>
                <a:moveTo>
                  <a:pt x="87" y="13"/>
                </a:moveTo>
                <a:cubicBezTo>
                  <a:pt x="87" y="17"/>
                  <a:pt x="81" y="15"/>
                  <a:pt x="79" y="18"/>
                </a:cubicBezTo>
                <a:cubicBezTo>
                  <a:pt x="83" y="20"/>
                  <a:pt x="79" y="27"/>
                  <a:pt x="83" y="28"/>
                </a:cubicBezTo>
                <a:cubicBezTo>
                  <a:pt x="80" y="31"/>
                  <a:pt x="83" y="35"/>
                  <a:pt x="85" y="35"/>
                </a:cubicBezTo>
                <a:cubicBezTo>
                  <a:pt x="85" y="35"/>
                  <a:pt x="86" y="35"/>
                  <a:pt x="86" y="34"/>
                </a:cubicBezTo>
                <a:cubicBezTo>
                  <a:pt x="86" y="34"/>
                  <a:pt x="86" y="34"/>
                  <a:pt x="86" y="34"/>
                </a:cubicBezTo>
                <a:cubicBezTo>
                  <a:pt x="85" y="34"/>
                  <a:pt x="85" y="34"/>
                  <a:pt x="85" y="34"/>
                </a:cubicBezTo>
                <a:cubicBezTo>
                  <a:pt x="85" y="34"/>
                  <a:pt x="85" y="34"/>
                  <a:pt x="85" y="34"/>
                </a:cubicBezTo>
                <a:cubicBezTo>
                  <a:pt x="84" y="34"/>
                  <a:pt x="84" y="34"/>
                  <a:pt x="84" y="34"/>
                </a:cubicBezTo>
                <a:cubicBezTo>
                  <a:pt x="85" y="28"/>
                  <a:pt x="81" y="23"/>
                  <a:pt x="84" y="19"/>
                </a:cubicBezTo>
                <a:cubicBezTo>
                  <a:pt x="87" y="21"/>
                  <a:pt x="87" y="30"/>
                  <a:pt x="86" y="33"/>
                </a:cubicBezTo>
                <a:cubicBezTo>
                  <a:pt x="87" y="33"/>
                  <a:pt x="86" y="35"/>
                  <a:pt x="88" y="36"/>
                </a:cubicBezTo>
                <a:cubicBezTo>
                  <a:pt x="91" y="32"/>
                  <a:pt x="86" y="25"/>
                  <a:pt x="90" y="21"/>
                </a:cubicBezTo>
                <a:cubicBezTo>
                  <a:pt x="86" y="19"/>
                  <a:pt x="90" y="14"/>
                  <a:pt x="87" y="13"/>
                </a:cubicBezTo>
                <a:moveTo>
                  <a:pt x="96" y="14"/>
                </a:moveTo>
                <a:cubicBezTo>
                  <a:pt x="91" y="14"/>
                  <a:pt x="90" y="31"/>
                  <a:pt x="93" y="35"/>
                </a:cubicBezTo>
                <a:cubicBezTo>
                  <a:pt x="94" y="32"/>
                  <a:pt x="92" y="28"/>
                  <a:pt x="96" y="26"/>
                </a:cubicBezTo>
                <a:cubicBezTo>
                  <a:pt x="95" y="23"/>
                  <a:pt x="96" y="20"/>
                  <a:pt x="98" y="20"/>
                </a:cubicBezTo>
                <a:cubicBezTo>
                  <a:pt x="98" y="20"/>
                  <a:pt x="98" y="20"/>
                  <a:pt x="99" y="20"/>
                </a:cubicBezTo>
                <a:cubicBezTo>
                  <a:pt x="99" y="19"/>
                  <a:pt x="99" y="17"/>
                  <a:pt x="99" y="15"/>
                </a:cubicBezTo>
                <a:cubicBezTo>
                  <a:pt x="98" y="14"/>
                  <a:pt x="97" y="14"/>
                  <a:pt x="96" y="14"/>
                </a:cubicBezTo>
                <a:moveTo>
                  <a:pt x="115" y="15"/>
                </a:moveTo>
                <a:cubicBezTo>
                  <a:pt x="105" y="15"/>
                  <a:pt x="105" y="29"/>
                  <a:pt x="107" y="36"/>
                </a:cubicBezTo>
                <a:cubicBezTo>
                  <a:pt x="109" y="36"/>
                  <a:pt x="112" y="36"/>
                  <a:pt x="111" y="33"/>
                </a:cubicBezTo>
                <a:cubicBezTo>
                  <a:pt x="111" y="32"/>
                  <a:pt x="111" y="32"/>
                  <a:pt x="111" y="32"/>
                </a:cubicBezTo>
                <a:cubicBezTo>
                  <a:pt x="110" y="32"/>
                  <a:pt x="110" y="33"/>
                  <a:pt x="110" y="33"/>
                </a:cubicBezTo>
                <a:cubicBezTo>
                  <a:pt x="109" y="33"/>
                  <a:pt x="109" y="33"/>
                  <a:pt x="109" y="33"/>
                </a:cubicBezTo>
                <a:cubicBezTo>
                  <a:pt x="108" y="33"/>
                  <a:pt x="108" y="33"/>
                  <a:pt x="108" y="33"/>
                </a:cubicBezTo>
                <a:cubicBezTo>
                  <a:pt x="110" y="30"/>
                  <a:pt x="108" y="22"/>
                  <a:pt x="112" y="20"/>
                </a:cubicBezTo>
                <a:cubicBezTo>
                  <a:pt x="112" y="20"/>
                  <a:pt x="113" y="21"/>
                  <a:pt x="113" y="21"/>
                </a:cubicBezTo>
                <a:cubicBezTo>
                  <a:pt x="114" y="23"/>
                  <a:pt x="113" y="26"/>
                  <a:pt x="114" y="26"/>
                </a:cubicBezTo>
                <a:cubicBezTo>
                  <a:pt x="115" y="23"/>
                  <a:pt x="117" y="22"/>
                  <a:pt x="118" y="21"/>
                </a:cubicBezTo>
                <a:cubicBezTo>
                  <a:pt x="117" y="19"/>
                  <a:pt x="117" y="17"/>
                  <a:pt x="115" y="15"/>
                </a:cubicBezTo>
                <a:cubicBezTo>
                  <a:pt x="115" y="15"/>
                  <a:pt x="115" y="15"/>
                  <a:pt x="115" y="15"/>
                </a:cubicBezTo>
                <a:moveTo>
                  <a:pt x="74" y="17"/>
                </a:moveTo>
                <a:cubicBezTo>
                  <a:pt x="71" y="18"/>
                  <a:pt x="70" y="19"/>
                  <a:pt x="68" y="20"/>
                </a:cubicBezTo>
                <a:cubicBezTo>
                  <a:pt x="70" y="24"/>
                  <a:pt x="71" y="34"/>
                  <a:pt x="76" y="38"/>
                </a:cubicBezTo>
                <a:cubicBezTo>
                  <a:pt x="75" y="35"/>
                  <a:pt x="76" y="32"/>
                  <a:pt x="73" y="31"/>
                </a:cubicBezTo>
                <a:cubicBezTo>
                  <a:pt x="73" y="30"/>
                  <a:pt x="73" y="28"/>
                  <a:pt x="74" y="28"/>
                </a:cubicBezTo>
                <a:cubicBezTo>
                  <a:pt x="74" y="28"/>
                  <a:pt x="74" y="28"/>
                  <a:pt x="74" y="28"/>
                </a:cubicBezTo>
                <a:cubicBezTo>
                  <a:pt x="75" y="29"/>
                  <a:pt x="77" y="29"/>
                  <a:pt x="78" y="29"/>
                </a:cubicBezTo>
                <a:cubicBezTo>
                  <a:pt x="78" y="32"/>
                  <a:pt x="78" y="34"/>
                  <a:pt x="77" y="36"/>
                </a:cubicBezTo>
                <a:cubicBezTo>
                  <a:pt x="77" y="36"/>
                  <a:pt x="78" y="37"/>
                  <a:pt x="79" y="37"/>
                </a:cubicBezTo>
                <a:cubicBezTo>
                  <a:pt x="79" y="37"/>
                  <a:pt x="79" y="37"/>
                  <a:pt x="79" y="37"/>
                </a:cubicBezTo>
                <a:cubicBezTo>
                  <a:pt x="81" y="32"/>
                  <a:pt x="80" y="30"/>
                  <a:pt x="78" y="27"/>
                </a:cubicBezTo>
                <a:cubicBezTo>
                  <a:pt x="79" y="25"/>
                  <a:pt x="78" y="22"/>
                  <a:pt x="78" y="20"/>
                </a:cubicBezTo>
                <a:cubicBezTo>
                  <a:pt x="78" y="20"/>
                  <a:pt x="78" y="20"/>
                  <a:pt x="78" y="20"/>
                </a:cubicBezTo>
                <a:cubicBezTo>
                  <a:pt x="76" y="20"/>
                  <a:pt x="75" y="18"/>
                  <a:pt x="74" y="17"/>
                </a:cubicBezTo>
                <a:moveTo>
                  <a:pt x="121" y="20"/>
                </a:moveTo>
                <a:cubicBezTo>
                  <a:pt x="120" y="21"/>
                  <a:pt x="120" y="23"/>
                  <a:pt x="121" y="25"/>
                </a:cubicBezTo>
                <a:cubicBezTo>
                  <a:pt x="120" y="25"/>
                  <a:pt x="120" y="24"/>
                  <a:pt x="119" y="24"/>
                </a:cubicBezTo>
                <a:cubicBezTo>
                  <a:pt x="117" y="29"/>
                  <a:pt x="115" y="32"/>
                  <a:pt x="113" y="38"/>
                </a:cubicBezTo>
                <a:cubicBezTo>
                  <a:pt x="116" y="38"/>
                  <a:pt x="117" y="40"/>
                  <a:pt x="120" y="40"/>
                </a:cubicBezTo>
                <a:cubicBezTo>
                  <a:pt x="120" y="40"/>
                  <a:pt x="120" y="40"/>
                  <a:pt x="120" y="40"/>
                </a:cubicBezTo>
                <a:cubicBezTo>
                  <a:pt x="120" y="39"/>
                  <a:pt x="121" y="37"/>
                  <a:pt x="119" y="37"/>
                </a:cubicBezTo>
                <a:cubicBezTo>
                  <a:pt x="119" y="37"/>
                  <a:pt x="118" y="38"/>
                  <a:pt x="117" y="38"/>
                </a:cubicBezTo>
                <a:cubicBezTo>
                  <a:pt x="117" y="38"/>
                  <a:pt x="117" y="38"/>
                  <a:pt x="117" y="38"/>
                </a:cubicBezTo>
                <a:cubicBezTo>
                  <a:pt x="118" y="35"/>
                  <a:pt x="118" y="33"/>
                  <a:pt x="119" y="31"/>
                </a:cubicBezTo>
                <a:cubicBezTo>
                  <a:pt x="119" y="31"/>
                  <a:pt x="119" y="31"/>
                  <a:pt x="119" y="31"/>
                </a:cubicBezTo>
                <a:cubicBezTo>
                  <a:pt x="120" y="31"/>
                  <a:pt x="121" y="31"/>
                  <a:pt x="121" y="32"/>
                </a:cubicBezTo>
                <a:cubicBezTo>
                  <a:pt x="121" y="32"/>
                  <a:pt x="122" y="32"/>
                  <a:pt x="123" y="32"/>
                </a:cubicBezTo>
                <a:cubicBezTo>
                  <a:pt x="123" y="32"/>
                  <a:pt x="123" y="32"/>
                  <a:pt x="124" y="32"/>
                </a:cubicBezTo>
                <a:cubicBezTo>
                  <a:pt x="125" y="31"/>
                  <a:pt x="122" y="29"/>
                  <a:pt x="124" y="28"/>
                </a:cubicBezTo>
                <a:cubicBezTo>
                  <a:pt x="123" y="28"/>
                  <a:pt x="123" y="28"/>
                  <a:pt x="123" y="28"/>
                </a:cubicBezTo>
                <a:cubicBezTo>
                  <a:pt x="122" y="28"/>
                  <a:pt x="122" y="28"/>
                  <a:pt x="122" y="29"/>
                </a:cubicBezTo>
                <a:cubicBezTo>
                  <a:pt x="121" y="29"/>
                  <a:pt x="121" y="29"/>
                  <a:pt x="121" y="29"/>
                </a:cubicBezTo>
                <a:cubicBezTo>
                  <a:pt x="121" y="29"/>
                  <a:pt x="121" y="29"/>
                  <a:pt x="121" y="29"/>
                </a:cubicBezTo>
                <a:cubicBezTo>
                  <a:pt x="121" y="25"/>
                  <a:pt x="123" y="25"/>
                  <a:pt x="123" y="22"/>
                </a:cubicBezTo>
                <a:cubicBezTo>
                  <a:pt x="124" y="22"/>
                  <a:pt x="124" y="23"/>
                  <a:pt x="125" y="23"/>
                </a:cubicBezTo>
                <a:cubicBezTo>
                  <a:pt x="125" y="23"/>
                  <a:pt x="126" y="22"/>
                  <a:pt x="126" y="22"/>
                </a:cubicBezTo>
                <a:cubicBezTo>
                  <a:pt x="124" y="21"/>
                  <a:pt x="123" y="20"/>
                  <a:pt x="121" y="20"/>
                </a:cubicBezTo>
                <a:moveTo>
                  <a:pt x="128" y="21"/>
                </a:moveTo>
                <a:cubicBezTo>
                  <a:pt x="126" y="21"/>
                  <a:pt x="126" y="25"/>
                  <a:pt x="128" y="25"/>
                </a:cubicBezTo>
                <a:cubicBezTo>
                  <a:pt x="128" y="24"/>
                  <a:pt x="130" y="23"/>
                  <a:pt x="129" y="21"/>
                </a:cubicBezTo>
                <a:cubicBezTo>
                  <a:pt x="129" y="21"/>
                  <a:pt x="129" y="21"/>
                  <a:pt x="128" y="21"/>
                </a:cubicBezTo>
                <a:moveTo>
                  <a:pt x="65" y="22"/>
                </a:moveTo>
                <a:cubicBezTo>
                  <a:pt x="64" y="22"/>
                  <a:pt x="64" y="22"/>
                  <a:pt x="63" y="22"/>
                </a:cubicBezTo>
                <a:cubicBezTo>
                  <a:pt x="62" y="22"/>
                  <a:pt x="61" y="22"/>
                  <a:pt x="60" y="22"/>
                </a:cubicBezTo>
                <a:cubicBezTo>
                  <a:pt x="60" y="22"/>
                  <a:pt x="60" y="22"/>
                  <a:pt x="59" y="22"/>
                </a:cubicBezTo>
                <a:cubicBezTo>
                  <a:pt x="58" y="24"/>
                  <a:pt x="58" y="25"/>
                  <a:pt x="59" y="27"/>
                </a:cubicBezTo>
                <a:cubicBezTo>
                  <a:pt x="59" y="27"/>
                  <a:pt x="59" y="27"/>
                  <a:pt x="59" y="27"/>
                </a:cubicBezTo>
                <a:cubicBezTo>
                  <a:pt x="60" y="27"/>
                  <a:pt x="60" y="26"/>
                  <a:pt x="61" y="26"/>
                </a:cubicBezTo>
                <a:cubicBezTo>
                  <a:pt x="61" y="26"/>
                  <a:pt x="61" y="26"/>
                  <a:pt x="61" y="26"/>
                </a:cubicBezTo>
                <a:cubicBezTo>
                  <a:pt x="61" y="26"/>
                  <a:pt x="61" y="26"/>
                  <a:pt x="61" y="26"/>
                </a:cubicBezTo>
                <a:cubicBezTo>
                  <a:pt x="61" y="27"/>
                  <a:pt x="62" y="28"/>
                  <a:pt x="61" y="28"/>
                </a:cubicBezTo>
                <a:cubicBezTo>
                  <a:pt x="60" y="28"/>
                  <a:pt x="60" y="28"/>
                  <a:pt x="60" y="27"/>
                </a:cubicBezTo>
                <a:cubicBezTo>
                  <a:pt x="58" y="31"/>
                  <a:pt x="61" y="33"/>
                  <a:pt x="64" y="33"/>
                </a:cubicBezTo>
                <a:cubicBezTo>
                  <a:pt x="65" y="33"/>
                  <a:pt x="66" y="33"/>
                  <a:pt x="67" y="32"/>
                </a:cubicBezTo>
                <a:cubicBezTo>
                  <a:pt x="68" y="35"/>
                  <a:pt x="68" y="35"/>
                  <a:pt x="68" y="38"/>
                </a:cubicBezTo>
                <a:cubicBezTo>
                  <a:pt x="68" y="38"/>
                  <a:pt x="68" y="38"/>
                  <a:pt x="68" y="38"/>
                </a:cubicBezTo>
                <a:cubicBezTo>
                  <a:pt x="68" y="38"/>
                  <a:pt x="68" y="39"/>
                  <a:pt x="67" y="39"/>
                </a:cubicBezTo>
                <a:cubicBezTo>
                  <a:pt x="66" y="38"/>
                  <a:pt x="67" y="35"/>
                  <a:pt x="65" y="35"/>
                </a:cubicBezTo>
                <a:cubicBezTo>
                  <a:pt x="64" y="35"/>
                  <a:pt x="64" y="36"/>
                  <a:pt x="64" y="36"/>
                </a:cubicBezTo>
                <a:cubicBezTo>
                  <a:pt x="63" y="38"/>
                  <a:pt x="66" y="40"/>
                  <a:pt x="68" y="40"/>
                </a:cubicBezTo>
                <a:cubicBezTo>
                  <a:pt x="70" y="40"/>
                  <a:pt x="72" y="38"/>
                  <a:pt x="71" y="33"/>
                </a:cubicBezTo>
                <a:cubicBezTo>
                  <a:pt x="69" y="33"/>
                  <a:pt x="69" y="30"/>
                  <a:pt x="67" y="29"/>
                </a:cubicBezTo>
                <a:cubicBezTo>
                  <a:pt x="67" y="30"/>
                  <a:pt x="66" y="30"/>
                  <a:pt x="66" y="30"/>
                </a:cubicBezTo>
                <a:cubicBezTo>
                  <a:pt x="65" y="30"/>
                  <a:pt x="63" y="29"/>
                  <a:pt x="63" y="29"/>
                </a:cubicBezTo>
                <a:cubicBezTo>
                  <a:pt x="63" y="28"/>
                  <a:pt x="64" y="28"/>
                  <a:pt x="64" y="28"/>
                </a:cubicBezTo>
                <a:cubicBezTo>
                  <a:pt x="64" y="28"/>
                  <a:pt x="64" y="28"/>
                  <a:pt x="65" y="28"/>
                </a:cubicBezTo>
                <a:cubicBezTo>
                  <a:pt x="65" y="29"/>
                  <a:pt x="65" y="29"/>
                  <a:pt x="65" y="29"/>
                </a:cubicBezTo>
                <a:cubicBezTo>
                  <a:pt x="65" y="29"/>
                  <a:pt x="66" y="29"/>
                  <a:pt x="66" y="28"/>
                </a:cubicBezTo>
                <a:cubicBezTo>
                  <a:pt x="66" y="26"/>
                  <a:pt x="66" y="25"/>
                  <a:pt x="67" y="24"/>
                </a:cubicBezTo>
                <a:cubicBezTo>
                  <a:pt x="66" y="22"/>
                  <a:pt x="66" y="22"/>
                  <a:pt x="65" y="22"/>
                </a:cubicBezTo>
                <a:moveTo>
                  <a:pt x="99" y="22"/>
                </a:moveTo>
                <a:cubicBezTo>
                  <a:pt x="99" y="22"/>
                  <a:pt x="99" y="22"/>
                  <a:pt x="99" y="22"/>
                </a:cubicBezTo>
                <a:cubicBezTo>
                  <a:pt x="99" y="22"/>
                  <a:pt x="99" y="22"/>
                  <a:pt x="99" y="22"/>
                </a:cubicBezTo>
                <a:moveTo>
                  <a:pt x="99" y="22"/>
                </a:moveTo>
                <a:cubicBezTo>
                  <a:pt x="95" y="23"/>
                  <a:pt x="95" y="31"/>
                  <a:pt x="98" y="34"/>
                </a:cubicBezTo>
                <a:cubicBezTo>
                  <a:pt x="101" y="30"/>
                  <a:pt x="98" y="26"/>
                  <a:pt x="99" y="22"/>
                </a:cubicBezTo>
                <a:moveTo>
                  <a:pt x="132" y="24"/>
                </a:moveTo>
                <a:cubicBezTo>
                  <a:pt x="131" y="24"/>
                  <a:pt x="130" y="24"/>
                  <a:pt x="130" y="25"/>
                </a:cubicBezTo>
                <a:cubicBezTo>
                  <a:pt x="131" y="29"/>
                  <a:pt x="126" y="31"/>
                  <a:pt x="129" y="33"/>
                </a:cubicBezTo>
                <a:cubicBezTo>
                  <a:pt x="128" y="32"/>
                  <a:pt x="128" y="32"/>
                  <a:pt x="128" y="32"/>
                </a:cubicBezTo>
                <a:cubicBezTo>
                  <a:pt x="127" y="32"/>
                  <a:pt x="127" y="34"/>
                  <a:pt x="127" y="36"/>
                </a:cubicBezTo>
                <a:cubicBezTo>
                  <a:pt x="124" y="36"/>
                  <a:pt x="121" y="40"/>
                  <a:pt x="124" y="42"/>
                </a:cubicBezTo>
                <a:cubicBezTo>
                  <a:pt x="124" y="41"/>
                  <a:pt x="126" y="40"/>
                  <a:pt x="125" y="38"/>
                </a:cubicBezTo>
                <a:cubicBezTo>
                  <a:pt x="125" y="38"/>
                  <a:pt x="126" y="38"/>
                  <a:pt x="126" y="38"/>
                </a:cubicBezTo>
                <a:cubicBezTo>
                  <a:pt x="127" y="38"/>
                  <a:pt x="127" y="38"/>
                  <a:pt x="128" y="37"/>
                </a:cubicBezTo>
                <a:cubicBezTo>
                  <a:pt x="128" y="40"/>
                  <a:pt x="124" y="41"/>
                  <a:pt x="126" y="44"/>
                </a:cubicBezTo>
                <a:cubicBezTo>
                  <a:pt x="127" y="44"/>
                  <a:pt x="128" y="44"/>
                  <a:pt x="128" y="44"/>
                </a:cubicBezTo>
                <a:cubicBezTo>
                  <a:pt x="129" y="43"/>
                  <a:pt x="128" y="40"/>
                  <a:pt x="128" y="40"/>
                </a:cubicBezTo>
                <a:cubicBezTo>
                  <a:pt x="128" y="40"/>
                  <a:pt x="128" y="40"/>
                  <a:pt x="128" y="40"/>
                </a:cubicBezTo>
                <a:cubicBezTo>
                  <a:pt x="129" y="40"/>
                  <a:pt x="129" y="41"/>
                  <a:pt x="129" y="41"/>
                </a:cubicBezTo>
                <a:cubicBezTo>
                  <a:pt x="129" y="41"/>
                  <a:pt x="129" y="42"/>
                  <a:pt x="129" y="42"/>
                </a:cubicBezTo>
                <a:cubicBezTo>
                  <a:pt x="129" y="42"/>
                  <a:pt x="130" y="42"/>
                  <a:pt x="130" y="42"/>
                </a:cubicBezTo>
                <a:cubicBezTo>
                  <a:pt x="132" y="41"/>
                  <a:pt x="131" y="38"/>
                  <a:pt x="133" y="38"/>
                </a:cubicBezTo>
                <a:cubicBezTo>
                  <a:pt x="133" y="34"/>
                  <a:pt x="131" y="34"/>
                  <a:pt x="133" y="31"/>
                </a:cubicBezTo>
                <a:cubicBezTo>
                  <a:pt x="133" y="31"/>
                  <a:pt x="133" y="30"/>
                  <a:pt x="133" y="30"/>
                </a:cubicBezTo>
                <a:cubicBezTo>
                  <a:pt x="132" y="30"/>
                  <a:pt x="132" y="31"/>
                  <a:pt x="132" y="31"/>
                </a:cubicBezTo>
                <a:cubicBezTo>
                  <a:pt x="132" y="31"/>
                  <a:pt x="131" y="31"/>
                  <a:pt x="131" y="31"/>
                </a:cubicBezTo>
                <a:cubicBezTo>
                  <a:pt x="131" y="31"/>
                  <a:pt x="131" y="31"/>
                  <a:pt x="131" y="30"/>
                </a:cubicBezTo>
                <a:cubicBezTo>
                  <a:pt x="131" y="30"/>
                  <a:pt x="131" y="28"/>
                  <a:pt x="132" y="28"/>
                </a:cubicBezTo>
                <a:cubicBezTo>
                  <a:pt x="132" y="29"/>
                  <a:pt x="132" y="30"/>
                  <a:pt x="133" y="30"/>
                </a:cubicBezTo>
                <a:cubicBezTo>
                  <a:pt x="133" y="30"/>
                  <a:pt x="134" y="30"/>
                  <a:pt x="134" y="30"/>
                </a:cubicBezTo>
                <a:cubicBezTo>
                  <a:pt x="134" y="28"/>
                  <a:pt x="132" y="29"/>
                  <a:pt x="132" y="27"/>
                </a:cubicBezTo>
                <a:cubicBezTo>
                  <a:pt x="133" y="27"/>
                  <a:pt x="133" y="27"/>
                  <a:pt x="133" y="27"/>
                </a:cubicBezTo>
                <a:cubicBezTo>
                  <a:pt x="133" y="27"/>
                  <a:pt x="134" y="27"/>
                  <a:pt x="134" y="28"/>
                </a:cubicBezTo>
                <a:cubicBezTo>
                  <a:pt x="134" y="28"/>
                  <a:pt x="135" y="28"/>
                  <a:pt x="135" y="28"/>
                </a:cubicBezTo>
                <a:cubicBezTo>
                  <a:pt x="135" y="28"/>
                  <a:pt x="135" y="28"/>
                  <a:pt x="135" y="27"/>
                </a:cubicBezTo>
                <a:cubicBezTo>
                  <a:pt x="133" y="27"/>
                  <a:pt x="133" y="27"/>
                  <a:pt x="133" y="24"/>
                </a:cubicBezTo>
                <a:cubicBezTo>
                  <a:pt x="133" y="24"/>
                  <a:pt x="132" y="24"/>
                  <a:pt x="132" y="24"/>
                </a:cubicBezTo>
                <a:moveTo>
                  <a:pt x="53" y="25"/>
                </a:moveTo>
                <a:cubicBezTo>
                  <a:pt x="51" y="26"/>
                  <a:pt x="54" y="27"/>
                  <a:pt x="51" y="28"/>
                </a:cubicBezTo>
                <a:cubicBezTo>
                  <a:pt x="54" y="34"/>
                  <a:pt x="58" y="37"/>
                  <a:pt x="61" y="43"/>
                </a:cubicBezTo>
                <a:cubicBezTo>
                  <a:pt x="59" y="44"/>
                  <a:pt x="58" y="45"/>
                  <a:pt x="57" y="45"/>
                </a:cubicBezTo>
                <a:cubicBezTo>
                  <a:pt x="53" y="45"/>
                  <a:pt x="51" y="38"/>
                  <a:pt x="47" y="35"/>
                </a:cubicBezTo>
                <a:cubicBezTo>
                  <a:pt x="47" y="35"/>
                  <a:pt x="47" y="35"/>
                  <a:pt x="48" y="35"/>
                </a:cubicBezTo>
                <a:cubicBezTo>
                  <a:pt x="48" y="35"/>
                  <a:pt x="49" y="35"/>
                  <a:pt x="49" y="34"/>
                </a:cubicBezTo>
                <a:cubicBezTo>
                  <a:pt x="48" y="33"/>
                  <a:pt x="48" y="31"/>
                  <a:pt x="46" y="31"/>
                </a:cubicBezTo>
                <a:cubicBezTo>
                  <a:pt x="45" y="33"/>
                  <a:pt x="47" y="34"/>
                  <a:pt x="43" y="35"/>
                </a:cubicBezTo>
                <a:cubicBezTo>
                  <a:pt x="47" y="40"/>
                  <a:pt x="52" y="44"/>
                  <a:pt x="55" y="49"/>
                </a:cubicBezTo>
                <a:cubicBezTo>
                  <a:pt x="55" y="49"/>
                  <a:pt x="55" y="49"/>
                  <a:pt x="55" y="49"/>
                </a:cubicBezTo>
                <a:cubicBezTo>
                  <a:pt x="60" y="49"/>
                  <a:pt x="59" y="44"/>
                  <a:pt x="64" y="44"/>
                </a:cubicBezTo>
                <a:cubicBezTo>
                  <a:pt x="64" y="38"/>
                  <a:pt x="55" y="37"/>
                  <a:pt x="59" y="30"/>
                </a:cubicBezTo>
                <a:cubicBezTo>
                  <a:pt x="58" y="30"/>
                  <a:pt x="58" y="30"/>
                  <a:pt x="58" y="30"/>
                </a:cubicBezTo>
                <a:cubicBezTo>
                  <a:pt x="57" y="30"/>
                  <a:pt x="57" y="32"/>
                  <a:pt x="56" y="32"/>
                </a:cubicBezTo>
                <a:cubicBezTo>
                  <a:pt x="56" y="30"/>
                  <a:pt x="54" y="31"/>
                  <a:pt x="55" y="29"/>
                </a:cubicBezTo>
                <a:cubicBezTo>
                  <a:pt x="55" y="29"/>
                  <a:pt x="56" y="29"/>
                  <a:pt x="56" y="28"/>
                </a:cubicBezTo>
                <a:cubicBezTo>
                  <a:pt x="56" y="26"/>
                  <a:pt x="54" y="25"/>
                  <a:pt x="53" y="25"/>
                </a:cubicBezTo>
                <a:moveTo>
                  <a:pt x="138" y="26"/>
                </a:moveTo>
                <a:cubicBezTo>
                  <a:pt x="138" y="26"/>
                  <a:pt x="138" y="26"/>
                  <a:pt x="137" y="26"/>
                </a:cubicBezTo>
                <a:cubicBezTo>
                  <a:pt x="136" y="27"/>
                  <a:pt x="138" y="27"/>
                  <a:pt x="138" y="28"/>
                </a:cubicBezTo>
                <a:cubicBezTo>
                  <a:pt x="138" y="28"/>
                  <a:pt x="138" y="28"/>
                  <a:pt x="138" y="28"/>
                </a:cubicBezTo>
                <a:cubicBezTo>
                  <a:pt x="136" y="28"/>
                  <a:pt x="136" y="30"/>
                  <a:pt x="135" y="30"/>
                </a:cubicBezTo>
                <a:cubicBezTo>
                  <a:pt x="135" y="32"/>
                  <a:pt x="135" y="33"/>
                  <a:pt x="134" y="35"/>
                </a:cubicBezTo>
                <a:cubicBezTo>
                  <a:pt x="134" y="35"/>
                  <a:pt x="134" y="35"/>
                  <a:pt x="134" y="35"/>
                </a:cubicBezTo>
                <a:cubicBezTo>
                  <a:pt x="137" y="35"/>
                  <a:pt x="138" y="30"/>
                  <a:pt x="139" y="28"/>
                </a:cubicBezTo>
                <a:cubicBezTo>
                  <a:pt x="139" y="28"/>
                  <a:pt x="139" y="28"/>
                  <a:pt x="139" y="28"/>
                </a:cubicBezTo>
                <a:cubicBezTo>
                  <a:pt x="139" y="28"/>
                  <a:pt x="139" y="28"/>
                  <a:pt x="139" y="27"/>
                </a:cubicBezTo>
                <a:cubicBezTo>
                  <a:pt x="138" y="27"/>
                  <a:pt x="138" y="26"/>
                  <a:pt x="138" y="26"/>
                </a:cubicBezTo>
                <a:moveTo>
                  <a:pt x="112" y="28"/>
                </a:moveTo>
                <a:cubicBezTo>
                  <a:pt x="111" y="30"/>
                  <a:pt x="111" y="32"/>
                  <a:pt x="112" y="33"/>
                </a:cubicBezTo>
                <a:cubicBezTo>
                  <a:pt x="113" y="31"/>
                  <a:pt x="114" y="29"/>
                  <a:pt x="112" y="28"/>
                </a:cubicBezTo>
                <a:moveTo>
                  <a:pt x="142" y="29"/>
                </a:moveTo>
                <a:cubicBezTo>
                  <a:pt x="141" y="29"/>
                  <a:pt x="140" y="29"/>
                  <a:pt x="139" y="29"/>
                </a:cubicBezTo>
                <a:cubicBezTo>
                  <a:pt x="139" y="30"/>
                  <a:pt x="139" y="32"/>
                  <a:pt x="138" y="33"/>
                </a:cubicBezTo>
                <a:cubicBezTo>
                  <a:pt x="141" y="33"/>
                  <a:pt x="143" y="34"/>
                  <a:pt x="143" y="38"/>
                </a:cubicBezTo>
                <a:cubicBezTo>
                  <a:pt x="144" y="38"/>
                  <a:pt x="145" y="39"/>
                  <a:pt x="146" y="39"/>
                </a:cubicBezTo>
                <a:cubicBezTo>
                  <a:pt x="146" y="39"/>
                  <a:pt x="147" y="39"/>
                  <a:pt x="148" y="38"/>
                </a:cubicBezTo>
                <a:cubicBezTo>
                  <a:pt x="148" y="38"/>
                  <a:pt x="148" y="38"/>
                  <a:pt x="148" y="38"/>
                </a:cubicBezTo>
                <a:cubicBezTo>
                  <a:pt x="148" y="38"/>
                  <a:pt x="148" y="38"/>
                  <a:pt x="148" y="38"/>
                </a:cubicBezTo>
                <a:cubicBezTo>
                  <a:pt x="147" y="46"/>
                  <a:pt x="135" y="46"/>
                  <a:pt x="135" y="53"/>
                </a:cubicBezTo>
                <a:cubicBezTo>
                  <a:pt x="138" y="53"/>
                  <a:pt x="140" y="49"/>
                  <a:pt x="143" y="49"/>
                </a:cubicBezTo>
                <a:cubicBezTo>
                  <a:pt x="143" y="49"/>
                  <a:pt x="143" y="49"/>
                  <a:pt x="144" y="49"/>
                </a:cubicBezTo>
                <a:cubicBezTo>
                  <a:pt x="142" y="51"/>
                  <a:pt x="142" y="54"/>
                  <a:pt x="138" y="54"/>
                </a:cubicBezTo>
                <a:cubicBezTo>
                  <a:pt x="138" y="57"/>
                  <a:pt x="138" y="63"/>
                  <a:pt x="141" y="63"/>
                </a:cubicBezTo>
                <a:cubicBezTo>
                  <a:pt x="141" y="63"/>
                  <a:pt x="142" y="63"/>
                  <a:pt x="142" y="63"/>
                </a:cubicBezTo>
                <a:cubicBezTo>
                  <a:pt x="143" y="63"/>
                  <a:pt x="141" y="62"/>
                  <a:pt x="142" y="61"/>
                </a:cubicBezTo>
                <a:cubicBezTo>
                  <a:pt x="142" y="61"/>
                  <a:pt x="142" y="61"/>
                  <a:pt x="142" y="61"/>
                </a:cubicBezTo>
                <a:cubicBezTo>
                  <a:pt x="143" y="61"/>
                  <a:pt x="143" y="60"/>
                  <a:pt x="144" y="60"/>
                </a:cubicBezTo>
                <a:cubicBezTo>
                  <a:pt x="144" y="59"/>
                  <a:pt x="145" y="59"/>
                  <a:pt x="146" y="59"/>
                </a:cubicBezTo>
                <a:cubicBezTo>
                  <a:pt x="146" y="59"/>
                  <a:pt x="146" y="59"/>
                  <a:pt x="146" y="59"/>
                </a:cubicBezTo>
                <a:cubicBezTo>
                  <a:pt x="146" y="60"/>
                  <a:pt x="147" y="60"/>
                  <a:pt x="147" y="60"/>
                </a:cubicBezTo>
                <a:cubicBezTo>
                  <a:pt x="144" y="62"/>
                  <a:pt x="148" y="65"/>
                  <a:pt x="145" y="66"/>
                </a:cubicBezTo>
                <a:cubicBezTo>
                  <a:pt x="144" y="65"/>
                  <a:pt x="143" y="65"/>
                  <a:pt x="142" y="65"/>
                </a:cubicBezTo>
                <a:cubicBezTo>
                  <a:pt x="141" y="65"/>
                  <a:pt x="140" y="65"/>
                  <a:pt x="139" y="65"/>
                </a:cubicBezTo>
                <a:cubicBezTo>
                  <a:pt x="137" y="58"/>
                  <a:pt x="129" y="54"/>
                  <a:pt x="125" y="48"/>
                </a:cubicBezTo>
                <a:cubicBezTo>
                  <a:pt x="125" y="48"/>
                  <a:pt x="125" y="48"/>
                  <a:pt x="124" y="48"/>
                </a:cubicBezTo>
                <a:cubicBezTo>
                  <a:pt x="123" y="48"/>
                  <a:pt x="119" y="45"/>
                  <a:pt x="118" y="43"/>
                </a:cubicBezTo>
                <a:cubicBezTo>
                  <a:pt x="118" y="43"/>
                  <a:pt x="118" y="43"/>
                  <a:pt x="118" y="43"/>
                </a:cubicBezTo>
                <a:cubicBezTo>
                  <a:pt x="117" y="43"/>
                  <a:pt x="116" y="43"/>
                  <a:pt x="116" y="43"/>
                </a:cubicBezTo>
                <a:cubicBezTo>
                  <a:pt x="116" y="41"/>
                  <a:pt x="115" y="40"/>
                  <a:pt x="113" y="40"/>
                </a:cubicBezTo>
                <a:cubicBezTo>
                  <a:pt x="112" y="41"/>
                  <a:pt x="111" y="42"/>
                  <a:pt x="109" y="43"/>
                </a:cubicBezTo>
                <a:cubicBezTo>
                  <a:pt x="109" y="42"/>
                  <a:pt x="110" y="42"/>
                  <a:pt x="110" y="41"/>
                </a:cubicBezTo>
                <a:cubicBezTo>
                  <a:pt x="105" y="40"/>
                  <a:pt x="97" y="38"/>
                  <a:pt x="91" y="38"/>
                </a:cubicBezTo>
                <a:cubicBezTo>
                  <a:pt x="90" y="38"/>
                  <a:pt x="89" y="38"/>
                  <a:pt x="88" y="38"/>
                </a:cubicBezTo>
                <a:cubicBezTo>
                  <a:pt x="88" y="39"/>
                  <a:pt x="87" y="40"/>
                  <a:pt x="87" y="41"/>
                </a:cubicBezTo>
                <a:cubicBezTo>
                  <a:pt x="103" y="41"/>
                  <a:pt x="112" y="45"/>
                  <a:pt x="124" y="50"/>
                </a:cubicBezTo>
                <a:cubicBezTo>
                  <a:pt x="123" y="53"/>
                  <a:pt x="125" y="53"/>
                  <a:pt x="127" y="53"/>
                </a:cubicBezTo>
                <a:cubicBezTo>
                  <a:pt x="127" y="53"/>
                  <a:pt x="128" y="53"/>
                  <a:pt x="128" y="53"/>
                </a:cubicBezTo>
                <a:cubicBezTo>
                  <a:pt x="128" y="58"/>
                  <a:pt x="134" y="58"/>
                  <a:pt x="133" y="63"/>
                </a:cubicBezTo>
                <a:cubicBezTo>
                  <a:pt x="134" y="63"/>
                  <a:pt x="135" y="64"/>
                  <a:pt x="136" y="65"/>
                </a:cubicBezTo>
                <a:cubicBezTo>
                  <a:pt x="136" y="65"/>
                  <a:pt x="136" y="65"/>
                  <a:pt x="136" y="65"/>
                </a:cubicBezTo>
                <a:cubicBezTo>
                  <a:pt x="135" y="65"/>
                  <a:pt x="135" y="65"/>
                  <a:pt x="135" y="65"/>
                </a:cubicBezTo>
                <a:cubicBezTo>
                  <a:pt x="135" y="65"/>
                  <a:pt x="134" y="65"/>
                  <a:pt x="134" y="65"/>
                </a:cubicBezTo>
                <a:cubicBezTo>
                  <a:pt x="134" y="65"/>
                  <a:pt x="134" y="65"/>
                  <a:pt x="134" y="65"/>
                </a:cubicBezTo>
                <a:cubicBezTo>
                  <a:pt x="138" y="68"/>
                  <a:pt x="139" y="73"/>
                  <a:pt x="142" y="77"/>
                </a:cubicBezTo>
                <a:cubicBezTo>
                  <a:pt x="138" y="76"/>
                  <a:pt x="137" y="74"/>
                  <a:pt x="133" y="74"/>
                </a:cubicBezTo>
                <a:cubicBezTo>
                  <a:pt x="132" y="74"/>
                  <a:pt x="131" y="74"/>
                  <a:pt x="131" y="74"/>
                </a:cubicBezTo>
                <a:cubicBezTo>
                  <a:pt x="136" y="84"/>
                  <a:pt x="153" y="80"/>
                  <a:pt x="161" y="86"/>
                </a:cubicBezTo>
                <a:cubicBezTo>
                  <a:pt x="160" y="88"/>
                  <a:pt x="160" y="90"/>
                  <a:pt x="160" y="92"/>
                </a:cubicBezTo>
                <a:cubicBezTo>
                  <a:pt x="165" y="92"/>
                  <a:pt x="165" y="97"/>
                  <a:pt x="167" y="100"/>
                </a:cubicBezTo>
                <a:cubicBezTo>
                  <a:pt x="166" y="108"/>
                  <a:pt x="163" y="118"/>
                  <a:pt x="153" y="119"/>
                </a:cubicBezTo>
                <a:cubicBezTo>
                  <a:pt x="152" y="121"/>
                  <a:pt x="153" y="124"/>
                  <a:pt x="151" y="124"/>
                </a:cubicBezTo>
                <a:cubicBezTo>
                  <a:pt x="150" y="124"/>
                  <a:pt x="149" y="124"/>
                  <a:pt x="149" y="124"/>
                </a:cubicBezTo>
                <a:cubicBezTo>
                  <a:pt x="148" y="124"/>
                  <a:pt x="147" y="124"/>
                  <a:pt x="147" y="125"/>
                </a:cubicBezTo>
                <a:cubicBezTo>
                  <a:pt x="142" y="119"/>
                  <a:pt x="129" y="120"/>
                  <a:pt x="121" y="116"/>
                </a:cubicBezTo>
                <a:cubicBezTo>
                  <a:pt x="120" y="118"/>
                  <a:pt x="119" y="118"/>
                  <a:pt x="120" y="120"/>
                </a:cubicBezTo>
                <a:cubicBezTo>
                  <a:pt x="122" y="121"/>
                  <a:pt x="128" y="120"/>
                  <a:pt x="129" y="124"/>
                </a:cubicBezTo>
                <a:cubicBezTo>
                  <a:pt x="121" y="127"/>
                  <a:pt x="114" y="135"/>
                  <a:pt x="105" y="135"/>
                </a:cubicBezTo>
                <a:cubicBezTo>
                  <a:pt x="104" y="135"/>
                  <a:pt x="104" y="135"/>
                  <a:pt x="103" y="135"/>
                </a:cubicBezTo>
                <a:cubicBezTo>
                  <a:pt x="102" y="136"/>
                  <a:pt x="101" y="136"/>
                  <a:pt x="100" y="137"/>
                </a:cubicBezTo>
                <a:cubicBezTo>
                  <a:pt x="99" y="136"/>
                  <a:pt x="98" y="135"/>
                  <a:pt x="97" y="135"/>
                </a:cubicBezTo>
                <a:cubicBezTo>
                  <a:pt x="96" y="135"/>
                  <a:pt x="96" y="135"/>
                  <a:pt x="96" y="135"/>
                </a:cubicBezTo>
                <a:cubicBezTo>
                  <a:pt x="96" y="136"/>
                  <a:pt x="97" y="138"/>
                  <a:pt x="96" y="138"/>
                </a:cubicBezTo>
                <a:cubicBezTo>
                  <a:pt x="96" y="138"/>
                  <a:pt x="96" y="138"/>
                  <a:pt x="96" y="138"/>
                </a:cubicBezTo>
                <a:cubicBezTo>
                  <a:pt x="95" y="137"/>
                  <a:pt x="93" y="136"/>
                  <a:pt x="93" y="135"/>
                </a:cubicBezTo>
                <a:cubicBezTo>
                  <a:pt x="93" y="135"/>
                  <a:pt x="92" y="135"/>
                  <a:pt x="92" y="135"/>
                </a:cubicBezTo>
                <a:cubicBezTo>
                  <a:pt x="91" y="135"/>
                  <a:pt x="90" y="135"/>
                  <a:pt x="89" y="136"/>
                </a:cubicBezTo>
                <a:cubicBezTo>
                  <a:pt x="78" y="134"/>
                  <a:pt x="64" y="129"/>
                  <a:pt x="58" y="118"/>
                </a:cubicBezTo>
                <a:cubicBezTo>
                  <a:pt x="58" y="118"/>
                  <a:pt x="59" y="118"/>
                  <a:pt x="59" y="118"/>
                </a:cubicBezTo>
                <a:cubicBezTo>
                  <a:pt x="60" y="118"/>
                  <a:pt x="61" y="119"/>
                  <a:pt x="62" y="119"/>
                </a:cubicBezTo>
                <a:cubicBezTo>
                  <a:pt x="65" y="118"/>
                  <a:pt x="63" y="116"/>
                  <a:pt x="63" y="115"/>
                </a:cubicBezTo>
                <a:cubicBezTo>
                  <a:pt x="66" y="118"/>
                  <a:pt x="73" y="124"/>
                  <a:pt x="77" y="124"/>
                </a:cubicBezTo>
                <a:cubicBezTo>
                  <a:pt x="80" y="124"/>
                  <a:pt x="82" y="122"/>
                  <a:pt x="82" y="116"/>
                </a:cubicBezTo>
                <a:cubicBezTo>
                  <a:pt x="81" y="115"/>
                  <a:pt x="80" y="114"/>
                  <a:pt x="79" y="114"/>
                </a:cubicBezTo>
                <a:cubicBezTo>
                  <a:pt x="76" y="114"/>
                  <a:pt x="74" y="116"/>
                  <a:pt x="75" y="119"/>
                </a:cubicBezTo>
                <a:cubicBezTo>
                  <a:pt x="75" y="119"/>
                  <a:pt x="75" y="119"/>
                  <a:pt x="75" y="119"/>
                </a:cubicBezTo>
                <a:cubicBezTo>
                  <a:pt x="76" y="119"/>
                  <a:pt x="76" y="119"/>
                  <a:pt x="77" y="119"/>
                </a:cubicBezTo>
                <a:cubicBezTo>
                  <a:pt x="77" y="120"/>
                  <a:pt x="78" y="120"/>
                  <a:pt x="78" y="120"/>
                </a:cubicBezTo>
                <a:cubicBezTo>
                  <a:pt x="79" y="120"/>
                  <a:pt x="79" y="120"/>
                  <a:pt x="79" y="120"/>
                </a:cubicBezTo>
                <a:cubicBezTo>
                  <a:pt x="79" y="119"/>
                  <a:pt x="79" y="117"/>
                  <a:pt x="80" y="117"/>
                </a:cubicBezTo>
                <a:cubicBezTo>
                  <a:pt x="80" y="117"/>
                  <a:pt x="80" y="117"/>
                  <a:pt x="80" y="117"/>
                </a:cubicBezTo>
                <a:cubicBezTo>
                  <a:pt x="80" y="119"/>
                  <a:pt x="81" y="121"/>
                  <a:pt x="79" y="122"/>
                </a:cubicBezTo>
                <a:cubicBezTo>
                  <a:pt x="79" y="121"/>
                  <a:pt x="78" y="121"/>
                  <a:pt x="77" y="121"/>
                </a:cubicBezTo>
                <a:cubicBezTo>
                  <a:pt x="77" y="121"/>
                  <a:pt x="76" y="121"/>
                  <a:pt x="76" y="121"/>
                </a:cubicBezTo>
                <a:cubicBezTo>
                  <a:pt x="76" y="121"/>
                  <a:pt x="75" y="121"/>
                  <a:pt x="75" y="121"/>
                </a:cubicBezTo>
                <a:cubicBezTo>
                  <a:pt x="75" y="121"/>
                  <a:pt x="74" y="121"/>
                  <a:pt x="74" y="121"/>
                </a:cubicBezTo>
                <a:cubicBezTo>
                  <a:pt x="72" y="117"/>
                  <a:pt x="68" y="115"/>
                  <a:pt x="65" y="111"/>
                </a:cubicBezTo>
                <a:cubicBezTo>
                  <a:pt x="64" y="111"/>
                  <a:pt x="64" y="111"/>
                  <a:pt x="63" y="111"/>
                </a:cubicBezTo>
                <a:cubicBezTo>
                  <a:pt x="61" y="111"/>
                  <a:pt x="59" y="111"/>
                  <a:pt x="58" y="112"/>
                </a:cubicBezTo>
                <a:cubicBezTo>
                  <a:pt x="60" y="113"/>
                  <a:pt x="57" y="116"/>
                  <a:pt x="59" y="118"/>
                </a:cubicBezTo>
                <a:cubicBezTo>
                  <a:pt x="59" y="118"/>
                  <a:pt x="59" y="118"/>
                  <a:pt x="59" y="118"/>
                </a:cubicBezTo>
                <a:cubicBezTo>
                  <a:pt x="58" y="118"/>
                  <a:pt x="57" y="118"/>
                  <a:pt x="57" y="118"/>
                </a:cubicBezTo>
                <a:cubicBezTo>
                  <a:pt x="54" y="113"/>
                  <a:pt x="50" y="108"/>
                  <a:pt x="51" y="101"/>
                </a:cubicBezTo>
                <a:cubicBezTo>
                  <a:pt x="50" y="101"/>
                  <a:pt x="49" y="101"/>
                  <a:pt x="49" y="101"/>
                </a:cubicBezTo>
                <a:cubicBezTo>
                  <a:pt x="47" y="101"/>
                  <a:pt x="46" y="101"/>
                  <a:pt x="46" y="102"/>
                </a:cubicBezTo>
                <a:cubicBezTo>
                  <a:pt x="50" y="124"/>
                  <a:pt x="72" y="139"/>
                  <a:pt x="95" y="139"/>
                </a:cubicBezTo>
                <a:cubicBezTo>
                  <a:pt x="102" y="139"/>
                  <a:pt x="109" y="138"/>
                  <a:pt x="116" y="134"/>
                </a:cubicBezTo>
                <a:cubicBezTo>
                  <a:pt x="116" y="134"/>
                  <a:pt x="116" y="134"/>
                  <a:pt x="116" y="134"/>
                </a:cubicBezTo>
                <a:cubicBezTo>
                  <a:pt x="116" y="134"/>
                  <a:pt x="116" y="134"/>
                  <a:pt x="116" y="134"/>
                </a:cubicBezTo>
                <a:cubicBezTo>
                  <a:pt x="115" y="135"/>
                  <a:pt x="116" y="137"/>
                  <a:pt x="115" y="137"/>
                </a:cubicBezTo>
                <a:cubicBezTo>
                  <a:pt x="114" y="137"/>
                  <a:pt x="113" y="137"/>
                  <a:pt x="111" y="137"/>
                </a:cubicBezTo>
                <a:cubicBezTo>
                  <a:pt x="111" y="138"/>
                  <a:pt x="110" y="139"/>
                  <a:pt x="110" y="141"/>
                </a:cubicBezTo>
                <a:cubicBezTo>
                  <a:pt x="111" y="141"/>
                  <a:pt x="111" y="141"/>
                  <a:pt x="111" y="141"/>
                </a:cubicBezTo>
                <a:cubicBezTo>
                  <a:pt x="112" y="141"/>
                  <a:pt x="112" y="141"/>
                  <a:pt x="112" y="141"/>
                </a:cubicBezTo>
                <a:cubicBezTo>
                  <a:pt x="112" y="140"/>
                  <a:pt x="112" y="140"/>
                  <a:pt x="113" y="140"/>
                </a:cubicBezTo>
                <a:cubicBezTo>
                  <a:pt x="113" y="140"/>
                  <a:pt x="113" y="140"/>
                  <a:pt x="113" y="140"/>
                </a:cubicBezTo>
                <a:cubicBezTo>
                  <a:pt x="113" y="142"/>
                  <a:pt x="114" y="142"/>
                  <a:pt x="115" y="143"/>
                </a:cubicBezTo>
                <a:cubicBezTo>
                  <a:pt x="114" y="144"/>
                  <a:pt x="114" y="145"/>
                  <a:pt x="113" y="146"/>
                </a:cubicBezTo>
                <a:cubicBezTo>
                  <a:pt x="116" y="149"/>
                  <a:pt x="114" y="157"/>
                  <a:pt x="119" y="159"/>
                </a:cubicBezTo>
                <a:cubicBezTo>
                  <a:pt x="120" y="158"/>
                  <a:pt x="118" y="155"/>
                  <a:pt x="119" y="154"/>
                </a:cubicBezTo>
                <a:cubicBezTo>
                  <a:pt x="121" y="152"/>
                  <a:pt x="122" y="153"/>
                  <a:pt x="123" y="151"/>
                </a:cubicBezTo>
                <a:cubicBezTo>
                  <a:pt x="123" y="154"/>
                  <a:pt x="125" y="155"/>
                  <a:pt x="127" y="156"/>
                </a:cubicBezTo>
                <a:cubicBezTo>
                  <a:pt x="125" y="149"/>
                  <a:pt x="119" y="145"/>
                  <a:pt x="116" y="139"/>
                </a:cubicBezTo>
                <a:cubicBezTo>
                  <a:pt x="116" y="139"/>
                  <a:pt x="116" y="139"/>
                  <a:pt x="116" y="139"/>
                </a:cubicBezTo>
                <a:cubicBezTo>
                  <a:pt x="117" y="139"/>
                  <a:pt x="117" y="139"/>
                  <a:pt x="117" y="139"/>
                </a:cubicBezTo>
                <a:cubicBezTo>
                  <a:pt x="117" y="139"/>
                  <a:pt x="117" y="139"/>
                  <a:pt x="117" y="139"/>
                </a:cubicBezTo>
                <a:cubicBezTo>
                  <a:pt x="118" y="139"/>
                  <a:pt x="118" y="139"/>
                  <a:pt x="118" y="139"/>
                </a:cubicBezTo>
                <a:cubicBezTo>
                  <a:pt x="119" y="136"/>
                  <a:pt x="117" y="136"/>
                  <a:pt x="117" y="134"/>
                </a:cubicBezTo>
                <a:cubicBezTo>
                  <a:pt x="117" y="133"/>
                  <a:pt x="118" y="133"/>
                  <a:pt x="118" y="133"/>
                </a:cubicBezTo>
                <a:cubicBezTo>
                  <a:pt x="119" y="133"/>
                  <a:pt x="119" y="134"/>
                  <a:pt x="120" y="134"/>
                </a:cubicBezTo>
                <a:cubicBezTo>
                  <a:pt x="120" y="134"/>
                  <a:pt x="121" y="134"/>
                  <a:pt x="121" y="134"/>
                </a:cubicBezTo>
                <a:cubicBezTo>
                  <a:pt x="122" y="134"/>
                  <a:pt x="122" y="134"/>
                  <a:pt x="122" y="134"/>
                </a:cubicBezTo>
                <a:cubicBezTo>
                  <a:pt x="121" y="131"/>
                  <a:pt x="124" y="131"/>
                  <a:pt x="125" y="129"/>
                </a:cubicBezTo>
                <a:cubicBezTo>
                  <a:pt x="127" y="126"/>
                  <a:pt x="131" y="125"/>
                  <a:pt x="135" y="125"/>
                </a:cubicBezTo>
                <a:cubicBezTo>
                  <a:pt x="141" y="125"/>
                  <a:pt x="147" y="127"/>
                  <a:pt x="154" y="128"/>
                </a:cubicBezTo>
                <a:cubicBezTo>
                  <a:pt x="154" y="125"/>
                  <a:pt x="154" y="122"/>
                  <a:pt x="156" y="121"/>
                </a:cubicBezTo>
                <a:cubicBezTo>
                  <a:pt x="170" y="121"/>
                  <a:pt x="174" y="96"/>
                  <a:pt x="163" y="88"/>
                </a:cubicBezTo>
                <a:cubicBezTo>
                  <a:pt x="164" y="87"/>
                  <a:pt x="164" y="85"/>
                  <a:pt x="164" y="83"/>
                </a:cubicBezTo>
                <a:cubicBezTo>
                  <a:pt x="160" y="81"/>
                  <a:pt x="153" y="81"/>
                  <a:pt x="150" y="78"/>
                </a:cubicBezTo>
                <a:cubicBezTo>
                  <a:pt x="151" y="77"/>
                  <a:pt x="153" y="78"/>
                  <a:pt x="153" y="76"/>
                </a:cubicBezTo>
                <a:cubicBezTo>
                  <a:pt x="152" y="75"/>
                  <a:pt x="151" y="75"/>
                  <a:pt x="151" y="75"/>
                </a:cubicBezTo>
                <a:cubicBezTo>
                  <a:pt x="150" y="75"/>
                  <a:pt x="149" y="75"/>
                  <a:pt x="148" y="76"/>
                </a:cubicBezTo>
                <a:cubicBezTo>
                  <a:pt x="147" y="76"/>
                  <a:pt x="147" y="76"/>
                  <a:pt x="146" y="76"/>
                </a:cubicBezTo>
                <a:cubicBezTo>
                  <a:pt x="145" y="76"/>
                  <a:pt x="145" y="76"/>
                  <a:pt x="144" y="76"/>
                </a:cubicBezTo>
                <a:cubicBezTo>
                  <a:pt x="144" y="80"/>
                  <a:pt x="150" y="76"/>
                  <a:pt x="149" y="79"/>
                </a:cubicBezTo>
                <a:cubicBezTo>
                  <a:pt x="147" y="79"/>
                  <a:pt x="146" y="78"/>
                  <a:pt x="144" y="78"/>
                </a:cubicBezTo>
                <a:cubicBezTo>
                  <a:pt x="144" y="78"/>
                  <a:pt x="144" y="78"/>
                  <a:pt x="143" y="78"/>
                </a:cubicBezTo>
                <a:cubicBezTo>
                  <a:pt x="145" y="76"/>
                  <a:pt x="143" y="74"/>
                  <a:pt x="143" y="72"/>
                </a:cubicBezTo>
                <a:cubicBezTo>
                  <a:pt x="143" y="72"/>
                  <a:pt x="144" y="73"/>
                  <a:pt x="144" y="73"/>
                </a:cubicBezTo>
                <a:cubicBezTo>
                  <a:pt x="144" y="73"/>
                  <a:pt x="145" y="73"/>
                  <a:pt x="145" y="72"/>
                </a:cubicBezTo>
                <a:cubicBezTo>
                  <a:pt x="145" y="70"/>
                  <a:pt x="143" y="71"/>
                  <a:pt x="143" y="69"/>
                </a:cubicBezTo>
                <a:cubicBezTo>
                  <a:pt x="143" y="69"/>
                  <a:pt x="143" y="69"/>
                  <a:pt x="143" y="69"/>
                </a:cubicBezTo>
                <a:cubicBezTo>
                  <a:pt x="144" y="69"/>
                  <a:pt x="144" y="68"/>
                  <a:pt x="145" y="68"/>
                </a:cubicBezTo>
                <a:cubicBezTo>
                  <a:pt x="146" y="69"/>
                  <a:pt x="146" y="70"/>
                  <a:pt x="148" y="71"/>
                </a:cubicBezTo>
                <a:cubicBezTo>
                  <a:pt x="148" y="71"/>
                  <a:pt x="148" y="71"/>
                  <a:pt x="148" y="71"/>
                </a:cubicBezTo>
                <a:cubicBezTo>
                  <a:pt x="148" y="71"/>
                  <a:pt x="148" y="71"/>
                  <a:pt x="148" y="71"/>
                </a:cubicBezTo>
                <a:cubicBezTo>
                  <a:pt x="148" y="71"/>
                  <a:pt x="148" y="71"/>
                  <a:pt x="148" y="71"/>
                </a:cubicBezTo>
                <a:cubicBezTo>
                  <a:pt x="146" y="71"/>
                  <a:pt x="147" y="73"/>
                  <a:pt x="147" y="74"/>
                </a:cubicBezTo>
                <a:cubicBezTo>
                  <a:pt x="147" y="74"/>
                  <a:pt x="147" y="74"/>
                  <a:pt x="147" y="74"/>
                </a:cubicBezTo>
                <a:cubicBezTo>
                  <a:pt x="147" y="74"/>
                  <a:pt x="148" y="74"/>
                  <a:pt x="148" y="74"/>
                </a:cubicBezTo>
                <a:cubicBezTo>
                  <a:pt x="148" y="74"/>
                  <a:pt x="148" y="74"/>
                  <a:pt x="149" y="74"/>
                </a:cubicBezTo>
                <a:cubicBezTo>
                  <a:pt x="149" y="74"/>
                  <a:pt x="150" y="74"/>
                  <a:pt x="151" y="73"/>
                </a:cubicBezTo>
                <a:cubicBezTo>
                  <a:pt x="151" y="72"/>
                  <a:pt x="149" y="71"/>
                  <a:pt x="150" y="69"/>
                </a:cubicBezTo>
                <a:cubicBezTo>
                  <a:pt x="150" y="69"/>
                  <a:pt x="151" y="69"/>
                  <a:pt x="151" y="69"/>
                </a:cubicBezTo>
                <a:cubicBezTo>
                  <a:pt x="152" y="69"/>
                  <a:pt x="151" y="68"/>
                  <a:pt x="151" y="67"/>
                </a:cubicBezTo>
                <a:cubicBezTo>
                  <a:pt x="155" y="65"/>
                  <a:pt x="164" y="65"/>
                  <a:pt x="162" y="59"/>
                </a:cubicBezTo>
                <a:cubicBezTo>
                  <a:pt x="157" y="61"/>
                  <a:pt x="152" y="65"/>
                  <a:pt x="148" y="65"/>
                </a:cubicBezTo>
                <a:cubicBezTo>
                  <a:pt x="147" y="65"/>
                  <a:pt x="147" y="65"/>
                  <a:pt x="147" y="65"/>
                </a:cubicBezTo>
                <a:cubicBezTo>
                  <a:pt x="152" y="62"/>
                  <a:pt x="154" y="58"/>
                  <a:pt x="160" y="56"/>
                </a:cubicBezTo>
                <a:cubicBezTo>
                  <a:pt x="160" y="54"/>
                  <a:pt x="159" y="54"/>
                  <a:pt x="159" y="52"/>
                </a:cubicBezTo>
                <a:cubicBezTo>
                  <a:pt x="159" y="52"/>
                  <a:pt x="158" y="52"/>
                  <a:pt x="158" y="52"/>
                </a:cubicBezTo>
                <a:cubicBezTo>
                  <a:pt x="157" y="52"/>
                  <a:pt x="157" y="52"/>
                  <a:pt x="156" y="52"/>
                </a:cubicBezTo>
                <a:cubicBezTo>
                  <a:pt x="156" y="52"/>
                  <a:pt x="155" y="53"/>
                  <a:pt x="155" y="53"/>
                </a:cubicBezTo>
                <a:cubicBezTo>
                  <a:pt x="155" y="53"/>
                  <a:pt x="154" y="52"/>
                  <a:pt x="154" y="52"/>
                </a:cubicBezTo>
                <a:cubicBezTo>
                  <a:pt x="153" y="54"/>
                  <a:pt x="151" y="56"/>
                  <a:pt x="149" y="57"/>
                </a:cubicBezTo>
                <a:cubicBezTo>
                  <a:pt x="149" y="57"/>
                  <a:pt x="150" y="57"/>
                  <a:pt x="150" y="57"/>
                </a:cubicBezTo>
                <a:cubicBezTo>
                  <a:pt x="151" y="57"/>
                  <a:pt x="151" y="57"/>
                  <a:pt x="152" y="57"/>
                </a:cubicBezTo>
                <a:cubicBezTo>
                  <a:pt x="152" y="56"/>
                  <a:pt x="153" y="56"/>
                  <a:pt x="154" y="56"/>
                </a:cubicBezTo>
                <a:cubicBezTo>
                  <a:pt x="154" y="56"/>
                  <a:pt x="154" y="56"/>
                  <a:pt x="154" y="56"/>
                </a:cubicBezTo>
                <a:cubicBezTo>
                  <a:pt x="153" y="57"/>
                  <a:pt x="152" y="59"/>
                  <a:pt x="149" y="59"/>
                </a:cubicBezTo>
                <a:cubicBezTo>
                  <a:pt x="149" y="59"/>
                  <a:pt x="149" y="59"/>
                  <a:pt x="149" y="59"/>
                </a:cubicBezTo>
                <a:cubicBezTo>
                  <a:pt x="149" y="57"/>
                  <a:pt x="148" y="56"/>
                  <a:pt x="147" y="56"/>
                </a:cubicBezTo>
                <a:cubicBezTo>
                  <a:pt x="145" y="56"/>
                  <a:pt x="145" y="58"/>
                  <a:pt x="145" y="59"/>
                </a:cubicBezTo>
                <a:cubicBezTo>
                  <a:pt x="144" y="58"/>
                  <a:pt x="144" y="57"/>
                  <a:pt x="143" y="57"/>
                </a:cubicBezTo>
                <a:cubicBezTo>
                  <a:pt x="142" y="57"/>
                  <a:pt x="142" y="57"/>
                  <a:pt x="142" y="58"/>
                </a:cubicBezTo>
                <a:cubicBezTo>
                  <a:pt x="140" y="54"/>
                  <a:pt x="144" y="52"/>
                  <a:pt x="148" y="52"/>
                </a:cubicBezTo>
                <a:cubicBezTo>
                  <a:pt x="154" y="48"/>
                  <a:pt x="155" y="44"/>
                  <a:pt x="150" y="38"/>
                </a:cubicBezTo>
                <a:cubicBezTo>
                  <a:pt x="149" y="38"/>
                  <a:pt x="149" y="38"/>
                  <a:pt x="149" y="38"/>
                </a:cubicBezTo>
                <a:cubicBezTo>
                  <a:pt x="148" y="38"/>
                  <a:pt x="148" y="37"/>
                  <a:pt x="148" y="37"/>
                </a:cubicBezTo>
                <a:cubicBezTo>
                  <a:pt x="147" y="37"/>
                  <a:pt x="147" y="36"/>
                  <a:pt x="146" y="36"/>
                </a:cubicBezTo>
                <a:cubicBezTo>
                  <a:pt x="146" y="36"/>
                  <a:pt x="146" y="37"/>
                  <a:pt x="146" y="37"/>
                </a:cubicBezTo>
                <a:cubicBezTo>
                  <a:pt x="145" y="33"/>
                  <a:pt x="141" y="32"/>
                  <a:pt x="142" y="29"/>
                </a:cubicBezTo>
                <a:moveTo>
                  <a:pt x="95" y="34"/>
                </a:moveTo>
                <a:cubicBezTo>
                  <a:pt x="95" y="34"/>
                  <a:pt x="94" y="34"/>
                  <a:pt x="94" y="34"/>
                </a:cubicBezTo>
                <a:cubicBezTo>
                  <a:pt x="94" y="34"/>
                  <a:pt x="94" y="34"/>
                  <a:pt x="94" y="34"/>
                </a:cubicBezTo>
                <a:cubicBezTo>
                  <a:pt x="94" y="35"/>
                  <a:pt x="94" y="35"/>
                  <a:pt x="94" y="35"/>
                </a:cubicBezTo>
                <a:cubicBezTo>
                  <a:pt x="95" y="35"/>
                  <a:pt x="95" y="35"/>
                  <a:pt x="95" y="35"/>
                </a:cubicBezTo>
                <a:cubicBezTo>
                  <a:pt x="96" y="34"/>
                  <a:pt x="96" y="34"/>
                  <a:pt x="95" y="34"/>
                </a:cubicBezTo>
                <a:moveTo>
                  <a:pt x="139" y="35"/>
                </a:moveTo>
                <a:cubicBezTo>
                  <a:pt x="138" y="39"/>
                  <a:pt x="134" y="42"/>
                  <a:pt x="134" y="46"/>
                </a:cubicBezTo>
                <a:cubicBezTo>
                  <a:pt x="134" y="46"/>
                  <a:pt x="133" y="46"/>
                  <a:pt x="133" y="46"/>
                </a:cubicBezTo>
                <a:cubicBezTo>
                  <a:pt x="132" y="46"/>
                  <a:pt x="131" y="47"/>
                  <a:pt x="130" y="48"/>
                </a:cubicBezTo>
                <a:cubicBezTo>
                  <a:pt x="130" y="48"/>
                  <a:pt x="131" y="48"/>
                  <a:pt x="131" y="49"/>
                </a:cubicBezTo>
                <a:cubicBezTo>
                  <a:pt x="135" y="47"/>
                  <a:pt x="141" y="41"/>
                  <a:pt x="140" y="38"/>
                </a:cubicBezTo>
                <a:cubicBezTo>
                  <a:pt x="141" y="38"/>
                  <a:pt x="141" y="39"/>
                  <a:pt x="142" y="39"/>
                </a:cubicBezTo>
                <a:cubicBezTo>
                  <a:pt x="142" y="39"/>
                  <a:pt x="142" y="39"/>
                  <a:pt x="143" y="39"/>
                </a:cubicBezTo>
                <a:cubicBezTo>
                  <a:pt x="143" y="36"/>
                  <a:pt x="141" y="36"/>
                  <a:pt x="139" y="35"/>
                </a:cubicBezTo>
                <a:moveTo>
                  <a:pt x="97" y="35"/>
                </a:moveTo>
                <a:cubicBezTo>
                  <a:pt x="97" y="35"/>
                  <a:pt x="97" y="35"/>
                  <a:pt x="97" y="36"/>
                </a:cubicBezTo>
                <a:cubicBezTo>
                  <a:pt x="97" y="36"/>
                  <a:pt x="98" y="36"/>
                  <a:pt x="98" y="36"/>
                </a:cubicBezTo>
                <a:cubicBezTo>
                  <a:pt x="98" y="36"/>
                  <a:pt x="98" y="35"/>
                  <a:pt x="98" y="35"/>
                </a:cubicBezTo>
                <a:cubicBezTo>
                  <a:pt x="98" y="35"/>
                  <a:pt x="98" y="35"/>
                  <a:pt x="97" y="35"/>
                </a:cubicBezTo>
                <a:moveTo>
                  <a:pt x="110" y="37"/>
                </a:moveTo>
                <a:cubicBezTo>
                  <a:pt x="110" y="37"/>
                  <a:pt x="110" y="37"/>
                  <a:pt x="109" y="37"/>
                </a:cubicBezTo>
                <a:cubicBezTo>
                  <a:pt x="109" y="37"/>
                  <a:pt x="109" y="37"/>
                  <a:pt x="109" y="37"/>
                </a:cubicBezTo>
                <a:cubicBezTo>
                  <a:pt x="109" y="38"/>
                  <a:pt x="109" y="38"/>
                  <a:pt x="109" y="38"/>
                </a:cubicBezTo>
                <a:cubicBezTo>
                  <a:pt x="110" y="38"/>
                  <a:pt x="110" y="38"/>
                  <a:pt x="110" y="38"/>
                </a:cubicBezTo>
                <a:cubicBezTo>
                  <a:pt x="111" y="37"/>
                  <a:pt x="111" y="37"/>
                  <a:pt x="110" y="37"/>
                </a:cubicBezTo>
                <a:moveTo>
                  <a:pt x="81" y="38"/>
                </a:moveTo>
                <a:cubicBezTo>
                  <a:pt x="81" y="39"/>
                  <a:pt x="81" y="40"/>
                  <a:pt x="79" y="41"/>
                </a:cubicBezTo>
                <a:cubicBezTo>
                  <a:pt x="79" y="40"/>
                  <a:pt x="79" y="40"/>
                  <a:pt x="79" y="39"/>
                </a:cubicBezTo>
                <a:cubicBezTo>
                  <a:pt x="77" y="39"/>
                  <a:pt x="77" y="42"/>
                  <a:pt x="76" y="43"/>
                </a:cubicBezTo>
                <a:cubicBezTo>
                  <a:pt x="72" y="44"/>
                  <a:pt x="65" y="48"/>
                  <a:pt x="61" y="52"/>
                </a:cubicBezTo>
                <a:cubicBezTo>
                  <a:pt x="62" y="53"/>
                  <a:pt x="62" y="53"/>
                  <a:pt x="62" y="53"/>
                </a:cubicBezTo>
                <a:cubicBezTo>
                  <a:pt x="70" y="50"/>
                  <a:pt x="76" y="44"/>
                  <a:pt x="84" y="42"/>
                </a:cubicBezTo>
                <a:cubicBezTo>
                  <a:pt x="84" y="40"/>
                  <a:pt x="82" y="39"/>
                  <a:pt x="81" y="38"/>
                </a:cubicBezTo>
                <a:moveTo>
                  <a:pt x="86" y="41"/>
                </a:moveTo>
                <a:cubicBezTo>
                  <a:pt x="85" y="41"/>
                  <a:pt x="85" y="41"/>
                  <a:pt x="85" y="41"/>
                </a:cubicBezTo>
                <a:cubicBezTo>
                  <a:pt x="85" y="41"/>
                  <a:pt x="85" y="41"/>
                  <a:pt x="85" y="42"/>
                </a:cubicBezTo>
                <a:cubicBezTo>
                  <a:pt x="86" y="42"/>
                  <a:pt x="87" y="42"/>
                  <a:pt x="86" y="41"/>
                </a:cubicBezTo>
                <a:moveTo>
                  <a:pt x="98" y="46"/>
                </a:moveTo>
                <a:cubicBezTo>
                  <a:pt x="98" y="46"/>
                  <a:pt x="98" y="46"/>
                  <a:pt x="98" y="46"/>
                </a:cubicBezTo>
                <a:cubicBezTo>
                  <a:pt x="98" y="46"/>
                  <a:pt x="98" y="46"/>
                  <a:pt x="98" y="46"/>
                </a:cubicBezTo>
                <a:moveTo>
                  <a:pt x="98" y="46"/>
                </a:moveTo>
                <a:cubicBezTo>
                  <a:pt x="94" y="48"/>
                  <a:pt x="90" y="48"/>
                  <a:pt x="88" y="51"/>
                </a:cubicBezTo>
                <a:cubicBezTo>
                  <a:pt x="88" y="51"/>
                  <a:pt x="88" y="51"/>
                  <a:pt x="88" y="51"/>
                </a:cubicBezTo>
                <a:cubicBezTo>
                  <a:pt x="89" y="51"/>
                  <a:pt x="89" y="52"/>
                  <a:pt x="90" y="52"/>
                </a:cubicBezTo>
                <a:cubicBezTo>
                  <a:pt x="90" y="50"/>
                  <a:pt x="92" y="49"/>
                  <a:pt x="94" y="49"/>
                </a:cubicBezTo>
                <a:cubicBezTo>
                  <a:pt x="96" y="49"/>
                  <a:pt x="99" y="52"/>
                  <a:pt x="98" y="55"/>
                </a:cubicBezTo>
                <a:cubicBezTo>
                  <a:pt x="97" y="56"/>
                  <a:pt x="97" y="57"/>
                  <a:pt x="96" y="57"/>
                </a:cubicBezTo>
                <a:cubicBezTo>
                  <a:pt x="96" y="57"/>
                  <a:pt x="96" y="57"/>
                  <a:pt x="96" y="57"/>
                </a:cubicBezTo>
                <a:cubicBezTo>
                  <a:pt x="96" y="55"/>
                  <a:pt x="97" y="52"/>
                  <a:pt x="95" y="52"/>
                </a:cubicBezTo>
                <a:cubicBezTo>
                  <a:pt x="95" y="52"/>
                  <a:pt x="95" y="52"/>
                  <a:pt x="95" y="52"/>
                </a:cubicBezTo>
                <a:cubicBezTo>
                  <a:pt x="92" y="53"/>
                  <a:pt x="92" y="57"/>
                  <a:pt x="94" y="59"/>
                </a:cubicBezTo>
                <a:cubicBezTo>
                  <a:pt x="94" y="59"/>
                  <a:pt x="95" y="59"/>
                  <a:pt x="95" y="59"/>
                </a:cubicBezTo>
                <a:cubicBezTo>
                  <a:pt x="96" y="59"/>
                  <a:pt x="97" y="58"/>
                  <a:pt x="98" y="58"/>
                </a:cubicBezTo>
                <a:cubicBezTo>
                  <a:pt x="98" y="57"/>
                  <a:pt x="99" y="57"/>
                  <a:pt x="99" y="57"/>
                </a:cubicBezTo>
                <a:cubicBezTo>
                  <a:pt x="100" y="57"/>
                  <a:pt x="100" y="57"/>
                  <a:pt x="100" y="57"/>
                </a:cubicBezTo>
                <a:cubicBezTo>
                  <a:pt x="100" y="54"/>
                  <a:pt x="102" y="50"/>
                  <a:pt x="100" y="48"/>
                </a:cubicBezTo>
                <a:cubicBezTo>
                  <a:pt x="99" y="48"/>
                  <a:pt x="98" y="48"/>
                  <a:pt x="98" y="48"/>
                </a:cubicBezTo>
                <a:cubicBezTo>
                  <a:pt x="98" y="48"/>
                  <a:pt x="97" y="48"/>
                  <a:pt x="98" y="46"/>
                </a:cubicBezTo>
                <a:moveTo>
                  <a:pt x="82" y="47"/>
                </a:moveTo>
                <a:cubicBezTo>
                  <a:pt x="81" y="47"/>
                  <a:pt x="80" y="47"/>
                  <a:pt x="79" y="47"/>
                </a:cubicBezTo>
                <a:cubicBezTo>
                  <a:pt x="76" y="51"/>
                  <a:pt x="80" y="55"/>
                  <a:pt x="84" y="55"/>
                </a:cubicBezTo>
                <a:cubicBezTo>
                  <a:pt x="85" y="55"/>
                  <a:pt x="87" y="54"/>
                  <a:pt x="87" y="52"/>
                </a:cubicBezTo>
                <a:cubicBezTo>
                  <a:pt x="87" y="52"/>
                  <a:pt x="86" y="52"/>
                  <a:pt x="86" y="52"/>
                </a:cubicBezTo>
                <a:cubicBezTo>
                  <a:pt x="85" y="52"/>
                  <a:pt x="85" y="52"/>
                  <a:pt x="84" y="52"/>
                </a:cubicBezTo>
                <a:cubicBezTo>
                  <a:pt x="83" y="53"/>
                  <a:pt x="83" y="53"/>
                  <a:pt x="82" y="53"/>
                </a:cubicBezTo>
                <a:cubicBezTo>
                  <a:pt x="82" y="53"/>
                  <a:pt x="82" y="53"/>
                  <a:pt x="81" y="52"/>
                </a:cubicBezTo>
                <a:cubicBezTo>
                  <a:pt x="82" y="51"/>
                  <a:pt x="85" y="51"/>
                  <a:pt x="84" y="48"/>
                </a:cubicBezTo>
                <a:cubicBezTo>
                  <a:pt x="83" y="47"/>
                  <a:pt x="83" y="47"/>
                  <a:pt x="82" y="47"/>
                </a:cubicBezTo>
                <a:moveTo>
                  <a:pt x="35" y="48"/>
                </a:moveTo>
                <a:cubicBezTo>
                  <a:pt x="34" y="48"/>
                  <a:pt x="34" y="48"/>
                  <a:pt x="34" y="48"/>
                </a:cubicBezTo>
                <a:cubicBezTo>
                  <a:pt x="34" y="51"/>
                  <a:pt x="33" y="52"/>
                  <a:pt x="32" y="56"/>
                </a:cubicBezTo>
                <a:cubicBezTo>
                  <a:pt x="18" y="58"/>
                  <a:pt x="14" y="78"/>
                  <a:pt x="25" y="87"/>
                </a:cubicBezTo>
                <a:cubicBezTo>
                  <a:pt x="25" y="90"/>
                  <a:pt x="22" y="94"/>
                  <a:pt x="27" y="94"/>
                </a:cubicBezTo>
                <a:cubicBezTo>
                  <a:pt x="28" y="92"/>
                  <a:pt x="26" y="87"/>
                  <a:pt x="28" y="86"/>
                </a:cubicBezTo>
                <a:cubicBezTo>
                  <a:pt x="17" y="81"/>
                  <a:pt x="21" y="57"/>
                  <a:pt x="35" y="57"/>
                </a:cubicBezTo>
                <a:cubicBezTo>
                  <a:pt x="34" y="53"/>
                  <a:pt x="40" y="54"/>
                  <a:pt x="39" y="49"/>
                </a:cubicBezTo>
                <a:cubicBezTo>
                  <a:pt x="38" y="49"/>
                  <a:pt x="36" y="48"/>
                  <a:pt x="35" y="48"/>
                </a:cubicBezTo>
                <a:moveTo>
                  <a:pt x="112" y="51"/>
                </a:moveTo>
                <a:cubicBezTo>
                  <a:pt x="107" y="52"/>
                  <a:pt x="104" y="59"/>
                  <a:pt x="109" y="63"/>
                </a:cubicBezTo>
                <a:cubicBezTo>
                  <a:pt x="111" y="62"/>
                  <a:pt x="113" y="62"/>
                  <a:pt x="114" y="61"/>
                </a:cubicBezTo>
                <a:cubicBezTo>
                  <a:pt x="115" y="59"/>
                  <a:pt x="114" y="58"/>
                  <a:pt x="112" y="58"/>
                </a:cubicBezTo>
                <a:cubicBezTo>
                  <a:pt x="112" y="58"/>
                  <a:pt x="111" y="58"/>
                  <a:pt x="110" y="59"/>
                </a:cubicBezTo>
                <a:cubicBezTo>
                  <a:pt x="110" y="60"/>
                  <a:pt x="111" y="60"/>
                  <a:pt x="110" y="61"/>
                </a:cubicBezTo>
                <a:cubicBezTo>
                  <a:pt x="109" y="60"/>
                  <a:pt x="108" y="59"/>
                  <a:pt x="108" y="58"/>
                </a:cubicBezTo>
                <a:cubicBezTo>
                  <a:pt x="109" y="57"/>
                  <a:pt x="108" y="56"/>
                  <a:pt x="109" y="55"/>
                </a:cubicBezTo>
                <a:cubicBezTo>
                  <a:pt x="109" y="55"/>
                  <a:pt x="109" y="55"/>
                  <a:pt x="110" y="55"/>
                </a:cubicBezTo>
                <a:cubicBezTo>
                  <a:pt x="110" y="55"/>
                  <a:pt x="111" y="55"/>
                  <a:pt x="111" y="55"/>
                </a:cubicBezTo>
                <a:cubicBezTo>
                  <a:pt x="112" y="55"/>
                  <a:pt x="112" y="54"/>
                  <a:pt x="113" y="54"/>
                </a:cubicBezTo>
                <a:cubicBezTo>
                  <a:pt x="113" y="54"/>
                  <a:pt x="113" y="54"/>
                  <a:pt x="113" y="54"/>
                </a:cubicBezTo>
                <a:cubicBezTo>
                  <a:pt x="117" y="57"/>
                  <a:pt x="120" y="66"/>
                  <a:pt x="125" y="66"/>
                </a:cubicBezTo>
                <a:cubicBezTo>
                  <a:pt x="126" y="66"/>
                  <a:pt x="128" y="65"/>
                  <a:pt x="129" y="64"/>
                </a:cubicBezTo>
                <a:cubicBezTo>
                  <a:pt x="129" y="63"/>
                  <a:pt x="129" y="62"/>
                  <a:pt x="129" y="61"/>
                </a:cubicBezTo>
                <a:cubicBezTo>
                  <a:pt x="129" y="61"/>
                  <a:pt x="129" y="61"/>
                  <a:pt x="129" y="61"/>
                </a:cubicBezTo>
                <a:cubicBezTo>
                  <a:pt x="127" y="61"/>
                  <a:pt x="127" y="59"/>
                  <a:pt x="125" y="59"/>
                </a:cubicBezTo>
                <a:cubicBezTo>
                  <a:pt x="124" y="61"/>
                  <a:pt x="127" y="60"/>
                  <a:pt x="127" y="62"/>
                </a:cubicBezTo>
                <a:cubicBezTo>
                  <a:pt x="126" y="63"/>
                  <a:pt x="126" y="63"/>
                  <a:pt x="124" y="63"/>
                </a:cubicBezTo>
                <a:cubicBezTo>
                  <a:pt x="124" y="63"/>
                  <a:pt x="124" y="63"/>
                  <a:pt x="124" y="63"/>
                </a:cubicBezTo>
                <a:cubicBezTo>
                  <a:pt x="122" y="61"/>
                  <a:pt x="118" y="59"/>
                  <a:pt x="119" y="55"/>
                </a:cubicBezTo>
                <a:cubicBezTo>
                  <a:pt x="119" y="55"/>
                  <a:pt x="119" y="55"/>
                  <a:pt x="119" y="55"/>
                </a:cubicBezTo>
                <a:cubicBezTo>
                  <a:pt x="117" y="55"/>
                  <a:pt x="115" y="52"/>
                  <a:pt x="112" y="51"/>
                </a:cubicBezTo>
                <a:moveTo>
                  <a:pt x="104" y="52"/>
                </a:moveTo>
                <a:cubicBezTo>
                  <a:pt x="104" y="52"/>
                  <a:pt x="104" y="52"/>
                  <a:pt x="104" y="53"/>
                </a:cubicBezTo>
                <a:cubicBezTo>
                  <a:pt x="104" y="53"/>
                  <a:pt x="104" y="53"/>
                  <a:pt x="104" y="53"/>
                </a:cubicBezTo>
                <a:cubicBezTo>
                  <a:pt x="105" y="53"/>
                  <a:pt x="105" y="53"/>
                  <a:pt x="105" y="53"/>
                </a:cubicBezTo>
                <a:cubicBezTo>
                  <a:pt x="105" y="53"/>
                  <a:pt x="104" y="52"/>
                  <a:pt x="104" y="52"/>
                </a:cubicBezTo>
                <a:moveTo>
                  <a:pt x="174" y="53"/>
                </a:moveTo>
                <a:cubicBezTo>
                  <a:pt x="174" y="53"/>
                  <a:pt x="174" y="53"/>
                  <a:pt x="174" y="53"/>
                </a:cubicBezTo>
                <a:cubicBezTo>
                  <a:pt x="174" y="53"/>
                  <a:pt x="174" y="54"/>
                  <a:pt x="174" y="54"/>
                </a:cubicBezTo>
                <a:cubicBezTo>
                  <a:pt x="175" y="54"/>
                  <a:pt x="175" y="54"/>
                  <a:pt x="175" y="54"/>
                </a:cubicBezTo>
                <a:cubicBezTo>
                  <a:pt x="175" y="54"/>
                  <a:pt x="175" y="54"/>
                  <a:pt x="175" y="53"/>
                </a:cubicBezTo>
                <a:cubicBezTo>
                  <a:pt x="175" y="53"/>
                  <a:pt x="175" y="53"/>
                  <a:pt x="174" y="53"/>
                </a:cubicBezTo>
                <a:moveTo>
                  <a:pt x="103" y="54"/>
                </a:moveTo>
                <a:cubicBezTo>
                  <a:pt x="103" y="54"/>
                  <a:pt x="103" y="54"/>
                  <a:pt x="102" y="54"/>
                </a:cubicBezTo>
                <a:cubicBezTo>
                  <a:pt x="102" y="54"/>
                  <a:pt x="102" y="54"/>
                  <a:pt x="102" y="54"/>
                </a:cubicBezTo>
                <a:cubicBezTo>
                  <a:pt x="102" y="54"/>
                  <a:pt x="102" y="54"/>
                  <a:pt x="102" y="54"/>
                </a:cubicBezTo>
                <a:cubicBezTo>
                  <a:pt x="102" y="55"/>
                  <a:pt x="101" y="57"/>
                  <a:pt x="102" y="58"/>
                </a:cubicBezTo>
                <a:cubicBezTo>
                  <a:pt x="103" y="58"/>
                  <a:pt x="104" y="58"/>
                  <a:pt x="105" y="58"/>
                </a:cubicBezTo>
                <a:cubicBezTo>
                  <a:pt x="104" y="56"/>
                  <a:pt x="105" y="56"/>
                  <a:pt x="105" y="54"/>
                </a:cubicBezTo>
                <a:cubicBezTo>
                  <a:pt x="105" y="54"/>
                  <a:pt x="104" y="54"/>
                  <a:pt x="103" y="54"/>
                </a:cubicBezTo>
                <a:moveTo>
                  <a:pt x="40" y="62"/>
                </a:moveTo>
                <a:cubicBezTo>
                  <a:pt x="35" y="62"/>
                  <a:pt x="31" y="67"/>
                  <a:pt x="30" y="72"/>
                </a:cubicBezTo>
                <a:cubicBezTo>
                  <a:pt x="29" y="77"/>
                  <a:pt x="31" y="82"/>
                  <a:pt x="37" y="82"/>
                </a:cubicBezTo>
                <a:cubicBezTo>
                  <a:pt x="37" y="82"/>
                  <a:pt x="38" y="82"/>
                  <a:pt x="38" y="82"/>
                </a:cubicBezTo>
                <a:cubicBezTo>
                  <a:pt x="39" y="74"/>
                  <a:pt x="44" y="70"/>
                  <a:pt x="40" y="62"/>
                </a:cubicBezTo>
                <a:cubicBezTo>
                  <a:pt x="40" y="62"/>
                  <a:pt x="40" y="62"/>
                  <a:pt x="40" y="62"/>
                </a:cubicBezTo>
                <a:moveTo>
                  <a:pt x="144" y="62"/>
                </a:moveTo>
                <a:cubicBezTo>
                  <a:pt x="144" y="62"/>
                  <a:pt x="143" y="63"/>
                  <a:pt x="143" y="63"/>
                </a:cubicBezTo>
                <a:cubicBezTo>
                  <a:pt x="143" y="63"/>
                  <a:pt x="143" y="63"/>
                  <a:pt x="143" y="63"/>
                </a:cubicBezTo>
                <a:cubicBezTo>
                  <a:pt x="143" y="64"/>
                  <a:pt x="143" y="64"/>
                  <a:pt x="143" y="64"/>
                </a:cubicBezTo>
                <a:cubicBezTo>
                  <a:pt x="144" y="64"/>
                  <a:pt x="144" y="64"/>
                  <a:pt x="144" y="64"/>
                </a:cubicBezTo>
                <a:cubicBezTo>
                  <a:pt x="145" y="63"/>
                  <a:pt x="145" y="62"/>
                  <a:pt x="144" y="62"/>
                </a:cubicBezTo>
                <a:moveTo>
                  <a:pt x="131" y="64"/>
                </a:moveTo>
                <a:cubicBezTo>
                  <a:pt x="130" y="64"/>
                  <a:pt x="130" y="64"/>
                  <a:pt x="130" y="64"/>
                </a:cubicBezTo>
                <a:cubicBezTo>
                  <a:pt x="130" y="65"/>
                  <a:pt x="130" y="65"/>
                  <a:pt x="131" y="65"/>
                </a:cubicBezTo>
                <a:cubicBezTo>
                  <a:pt x="131" y="65"/>
                  <a:pt x="131" y="64"/>
                  <a:pt x="131" y="64"/>
                </a:cubicBezTo>
                <a:cubicBezTo>
                  <a:pt x="131" y="64"/>
                  <a:pt x="131" y="64"/>
                  <a:pt x="131" y="64"/>
                </a:cubicBezTo>
                <a:moveTo>
                  <a:pt x="137" y="69"/>
                </a:moveTo>
                <a:cubicBezTo>
                  <a:pt x="137" y="69"/>
                  <a:pt x="137" y="69"/>
                  <a:pt x="136" y="69"/>
                </a:cubicBezTo>
                <a:cubicBezTo>
                  <a:pt x="137" y="70"/>
                  <a:pt x="137" y="70"/>
                  <a:pt x="137" y="70"/>
                </a:cubicBezTo>
                <a:cubicBezTo>
                  <a:pt x="137" y="70"/>
                  <a:pt x="137" y="70"/>
                  <a:pt x="137" y="69"/>
                </a:cubicBezTo>
                <a:cubicBezTo>
                  <a:pt x="137" y="69"/>
                  <a:pt x="137" y="69"/>
                  <a:pt x="137" y="69"/>
                </a:cubicBezTo>
                <a:moveTo>
                  <a:pt x="42" y="71"/>
                </a:moveTo>
                <a:cubicBezTo>
                  <a:pt x="41" y="71"/>
                  <a:pt x="41" y="72"/>
                  <a:pt x="41" y="73"/>
                </a:cubicBezTo>
                <a:cubicBezTo>
                  <a:pt x="41" y="73"/>
                  <a:pt x="41" y="73"/>
                  <a:pt x="41" y="73"/>
                </a:cubicBezTo>
                <a:cubicBezTo>
                  <a:pt x="42" y="73"/>
                  <a:pt x="43" y="73"/>
                  <a:pt x="42" y="71"/>
                </a:cubicBezTo>
                <a:cubicBezTo>
                  <a:pt x="42" y="71"/>
                  <a:pt x="42" y="71"/>
                  <a:pt x="42" y="71"/>
                </a:cubicBezTo>
                <a:moveTo>
                  <a:pt x="66" y="71"/>
                </a:moveTo>
                <a:cubicBezTo>
                  <a:pt x="66" y="72"/>
                  <a:pt x="66" y="73"/>
                  <a:pt x="66" y="74"/>
                </a:cubicBezTo>
                <a:cubicBezTo>
                  <a:pt x="65" y="74"/>
                  <a:pt x="64" y="74"/>
                  <a:pt x="63" y="74"/>
                </a:cubicBezTo>
                <a:cubicBezTo>
                  <a:pt x="63" y="77"/>
                  <a:pt x="62" y="78"/>
                  <a:pt x="62" y="81"/>
                </a:cubicBezTo>
                <a:cubicBezTo>
                  <a:pt x="65" y="81"/>
                  <a:pt x="65" y="78"/>
                  <a:pt x="66" y="75"/>
                </a:cubicBezTo>
                <a:cubicBezTo>
                  <a:pt x="67" y="76"/>
                  <a:pt x="68" y="75"/>
                  <a:pt x="68" y="76"/>
                </a:cubicBezTo>
                <a:cubicBezTo>
                  <a:pt x="69" y="79"/>
                  <a:pt x="69" y="82"/>
                  <a:pt x="67" y="83"/>
                </a:cubicBezTo>
                <a:cubicBezTo>
                  <a:pt x="67" y="83"/>
                  <a:pt x="66" y="83"/>
                  <a:pt x="66" y="83"/>
                </a:cubicBezTo>
                <a:cubicBezTo>
                  <a:pt x="66" y="83"/>
                  <a:pt x="66" y="83"/>
                  <a:pt x="66" y="83"/>
                </a:cubicBezTo>
                <a:cubicBezTo>
                  <a:pt x="65" y="83"/>
                  <a:pt x="65" y="83"/>
                  <a:pt x="65" y="83"/>
                </a:cubicBezTo>
                <a:cubicBezTo>
                  <a:pt x="65" y="83"/>
                  <a:pt x="64" y="83"/>
                  <a:pt x="64" y="83"/>
                </a:cubicBezTo>
                <a:cubicBezTo>
                  <a:pt x="65" y="87"/>
                  <a:pt x="62" y="87"/>
                  <a:pt x="59" y="87"/>
                </a:cubicBezTo>
                <a:cubicBezTo>
                  <a:pt x="59" y="90"/>
                  <a:pt x="63" y="92"/>
                  <a:pt x="65" y="92"/>
                </a:cubicBezTo>
                <a:cubicBezTo>
                  <a:pt x="67" y="92"/>
                  <a:pt x="68" y="91"/>
                  <a:pt x="69" y="90"/>
                </a:cubicBezTo>
                <a:cubicBezTo>
                  <a:pt x="68" y="89"/>
                  <a:pt x="65" y="89"/>
                  <a:pt x="63" y="88"/>
                </a:cubicBezTo>
                <a:cubicBezTo>
                  <a:pt x="70" y="88"/>
                  <a:pt x="75" y="74"/>
                  <a:pt x="66" y="71"/>
                </a:cubicBezTo>
                <a:moveTo>
                  <a:pt x="59" y="71"/>
                </a:moveTo>
                <a:cubicBezTo>
                  <a:pt x="59" y="73"/>
                  <a:pt x="58" y="74"/>
                  <a:pt x="57" y="74"/>
                </a:cubicBezTo>
                <a:cubicBezTo>
                  <a:pt x="56" y="74"/>
                  <a:pt x="57" y="72"/>
                  <a:pt x="55" y="72"/>
                </a:cubicBezTo>
                <a:cubicBezTo>
                  <a:pt x="55" y="72"/>
                  <a:pt x="55" y="72"/>
                  <a:pt x="55" y="72"/>
                </a:cubicBezTo>
                <a:cubicBezTo>
                  <a:pt x="55" y="75"/>
                  <a:pt x="55" y="76"/>
                  <a:pt x="56" y="78"/>
                </a:cubicBezTo>
                <a:cubicBezTo>
                  <a:pt x="56" y="78"/>
                  <a:pt x="57" y="78"/>
                  <a:pt x="57" y="78"/>
                </a:cubicBezTo>
                <a:cubicBezTo>
                  <a:pt x="58" y="78"/>
                  <a:pt x="59" y="78"/>
                  <a:pt x="59" y="79"/>
                </a:cubicBezTo>
                <a:cubicBezTo>
                  <a:pt x="56" y="81"/>
                  <a:pt x="57" y="86"/>
                  <a:pt x="54" y="88"/>
                </a:cubicBezTo>
                <a:cubicBezTo>
                  <a:pt x="54" y="88"/>
                  <a:pt x="54" y="88"/>
                  <a:pt x="54" y="88"/>
                </a:cubicBezTo>
                <a:cubicBezTo>
                  <a:pt x="55" y="88"/>
                  <a:pt x="55" y="88"/>
                  <a:pt x="55" y="88"/>
                </a:cubicBezTo>
                <a:cubicBezTo>
                  <a:pt x="55" y="89"/>
                  <a:pt x="55" y="89"/>
                  <a:pt x="56" y="89"/>
                </a:cubicBezTo>
                <a:cubicBezTo>
                  <a:pt x="56" y="89"/>
                  <a:pt x="56" y="89"/>
                  <a:pt x="56" y="89"/>
                </a:cubicBezTo>
                <a:cubicBezTo>
                  <a:pt x="58" y="85"/>
                  <a:pt x="65" y="75"/>
                  <a:pt x="59" y="71"/>
                </a:cubicBezTo>
                <a:moveTo>
                  <a:pt x="41" y="74"/>
                </a:moveTo>
                <a:cubicBezTo>
                  <a:pt x="41" y="75"/>
                  <a:pt x="41" y="76"/>
                  <a:pt x="41" y="78"/>
                </a:cubicBezTo>
                <a:cubicBezTo>
                  <a:pt x="43" y="78"/>
                  <a:pt x="45" y="79"/>
                  <a:pt x="46" y="79"/>
                </a:cubicBezTo>
                <a:cubicBezTo>
                  <a:pt x="47" y="79"/>
                  <a:pt x="47" y="79"/>
                  <a:pt x="48" y="79"/>
                </a:cubicBezTo>
                <a:cubicBezTo>
                  <a:pt x="48" y="77"/>
                  <a:pt x="46" y="77"/>
                  <a:pt x="47" y="75"/>
                </a:cubicBezTo>
                <a:cubicBezTo>
                  <a:pt x="46" y="75"/>
                  <a:pt x="46" y="75"/>
                  <a:pt x="45" y="75"/>
                </a:cubicBezTo>
                <a:cubicBezTo>
                  <a:pt x="44" y="75"/>
                  <a:pt x="42" y="75"/>
                  <a:pt x="41" y="74"/>
                </a:cubicBezTo>
                <a:moveTo>
                  <a:pt x="83" y="75"/>
                </a:moveTo>
                <a:cubicBezTo>
                  <a:pt x="82" y="75"/>
                  <a:pt x="81" y="75"/>
                  <a:pt x="81" y="75"/>
                </a:cubicBezTo>
                <a:cubicBezTo>
                  <a:pt x="81" y="78"/>
                  <a:pt x="80" y="80"/>
                  <a:pt x="79" y="80"/>
                </a:cubicBezTo>
                <a:cubicBezTo>
                  <a:pt x="78" y="80"/>
                  <a:pt x="78" y="80"/>
                  <a:pt x="78" y="79"/>
                </a:cubicBezTo>
                <a:cubicBezTo>
                  <a:pt x="78" y="82"/>
                  <a:pt x="76" y="82"/>
                  <a:pt x="76" y="84"/>
                </a:cubicBezTo>
                <a:cubicBezTo>
                  <a:pt x="76" y="84"/>
                  <a:pt x="78" y="84"/>
                  <a:pt x="77" y="85"/>
                </a:cubicBezTo>
                <a:cubicBezTo>
                  <a:pt x="77" y="85"/>
                  <a:pt x="76" y="85"/>
                  <a:pt x="76" y="85"/>
                </a:cubicBezTo>
                <a:cubicBezTo>
                  <a:pt x="79" y="88"/>
                  <a:pt x="75" y="91"/>
                  <a:pt x="78" y="94"/>
                </a:cubicBezTo>
                <a:cubicBezTo>
                  <a:pt x="78" y="94"/>
                  <a:pt x="79" y="94"/>
                  <a:pt x="79" y="94"/>
                </a:cubicBezTo>
                <a:cubicBezTo>
                  <a:pt x="87" y="94"/>
                  <a:pt x="87" y="87"/>
                  <a:pt x="87" y="79"/>
                </a:cubicBezTo>
                <a:cubicBezTo>
                  <a:pt x="86" y="78"/>
                  <a:pt x="83" y="78"/>
                  <a:pt x="83" y="75"/>
                </a:cubicBezTo>
                <a:moveTo>
                  <a:pt x="53" y="77"/>
                </a:moveTo>
                <a:cubicBezTo>
                  <a:pt x="52" y="77"/>
                  <a:pt x="51" y="78"/>
                  <a:pt x="51" y="78"/>
                </a:cubicBezTo>
                <a:cubicBezTo>
                  <a:pt x="52" y="79"/>
                  <a:pt x="52" y="81"/>
                  <a:pt x="54" y="81"/>
                </a:cubicBezTo>
                <a:cubicBezTo>
                  <a:pt x="54" y="80"/>
                  <a:pt x="55" y="80"/>
                  <a:pt x="55" y="80"/>
                </a:cubicBezTo>
                <a:cubicBezTo>
                  <a:pt x="55" y="80"/>
                  <a:pt x="56" y="80"/>
                  <a:pt x="56" y="80"/>
                </a:cubicBezTo>
                <a:cubicBezTo>
                  <a:pt x="56" y="79"/>
                  <a:pt x="54" y="77"/>
                  <a:pt x="53" y="77"/>
                </a:cubicBezTo>
                <a:moveTo>
                  <a:pt x="92" y="80"/>
                </a:moveTo>
                <a:cubicBezTo>
                  <a:pt x="92" y="80"/>
                  <a:pt x="91" y="80"/>
                  <a:pt x="91" y="81"/>
                </a:cubicBezTo>
                <a:cubicBezTo>
                  <a:pt x="91" y="81"/>
                  <a:pt x="91" y="82"/>
                  <a:pt x="91" y="83"/>
                </a:cubicBezTo>
                <a:cubicBezTo>
                  <a:pt x="92" y="83"/>
                  <a:pt x="94" y="83"/>
                  <a:pt x="94" y="84"/>
                </a:cubicBezTo>
                <a:cubicBezTo>
                  <a:pt x="92" y="87"/>
                  <a:pt x="90" y="93"/>
                  <a:pt x="87" y="94"/>
                </a:cubicBezTo>
                <a:cubicBezTo>
                  <a:pt x="88" y="94"/>
                  <a:pt x="88" y="96"/>
                  <a:pt x="88" y="97"/>
                </a:cubicBezTo>
                <a:cubicBezTo>
                  <a:pt x="89" y="97"/>
                  <a:pt x="90" y="97"/>
                  <a:pt x="90" y="97"/>
                </a:cubicBezTo>
                <a:cubicBezTo>
                  <a:pt x="91" y="95"/>
                  <a:pt x="92" y="93"/>
                  <a:pt x="91" y="90"/>
                </a:cubicBezTo>
                <a:cubicBezTo>
                  <a:pt x="95" y="89"/>
                  <a:pt x="97" y="86"/>
                  <a:pt x="98" y="82"/>
                </a:cubicBezTo>
                <a:cubicBezTo>
                  <a:pt x="96" y="82"/>
                  <a:pt x="94" y="80"/>
                  <a:pt x="92" y="80"/>
                </a:cubicBezTo>
                <a:moveTo>
                  <a:pt x="6" y="80"/>
                </a:moveTo>
                <a:cubicBezTo>
                  <a:pt x="6" y="80"/>
                  <a:pt x="6" y="80"/>
                  <a:pt x="6" y="81"/>
                </a:cubicBezTo>
                <a:cubicBezTo>
                  <a:pt x="6" y="81"/>
                  <a:pt x="6" y="82"/>
                  <a:pt x="6" y="83"/>
                </a:cubicBezTo>
                <a:cubicBezTo>
                  <a:pt x="6" y="83"/>
                  <a:pt x="6" y="83"/>
                  <a:pt x="6" y="83"/>
                </a:cubicBezTo>
                <a:cubicBezTo>
                  <a:pt x="6" y="83"/>
                  <a:pt x="7" y="82"/>
                  <a:pt x="7" y="82"/>
                </a:cubicBezTo>
                <a:cubicBezTo>
                  <a:pt x="7" y="81"/>
                  <a:pt x="7" y="80"/>
                  <a:pt x="6" y="80"/>
                </a:cubicBezTo>
                <a:moveTo>
                  <a:pt x="112" y="83"/>
                </a:moveTo>
                <a:cubicBezTo>
                  <a:pt x="111" y="85"/>
                  <a:pt x="110" y="86"/>
                  <a:pt x="108" y="86"/>
                </a:cubicBezTo>
                <a:cubicBezTo>
                  <a:pt x="108" y="86"/>
                  <a:pt x="108" y="86"/>
                  <a:pt x="108" y="86"/>
                </a:cubicBezTo>
                <a:cubicBezTo>
                  <a:pt x="108" y="88"/>
                  <a:pt x="109" y="88"/>
                  <a:pt x="110" y="89"/>
                </a:cubicBezTo>
                <a:cubicBezTo>
                  <a:pt x="111" y="88"/>
                  <a:pt x="111" y="86"/>
                  <a:pt x="112" y="86"/>
                </a:cubicBezTo>
                <a:cubicBezTo>
                  <a:pt x="114" y="87"/>
                  <a:pt x="114" y="88"/>
                  <a:pt x="114" y="90"/>
                </a:cubicBezTo>
                <a:cubicBezTo>
                  <a:pt x="112" y="91"/>
                  <a:pt x="111" y="93"/>
                  <a:pt x="109" y="94"/>
                </a:cubicBezTo>
                <a:cubicBezTo>
                  <a:pt x="110" y="94"/>
                  <a:pt x="110" y="94"/>
                  <a:pt x="110" y="94"/>
                </a:cubicBezTo>
                <a:cubicBezTo>
                  <a:pt x="112" y="94"/>
                  <a:pt x="113" y="96"/>
                  <a:pt x="113" y="97"/>
                </a:cubicBezTo>
                <a:cubicBezTo>
                  <a:pt x="112" y="99"/>
                  <a:pt x="111" y="100"/>
                  <a:pt x="109" y="100"/>
                </a:cubicBezTo>
                <a:cubicBezTo>
                  <a:pt x="108" y="99"/>
                  <a:pt x="110" y="98"/>
                  <a:pt x="109" y="96"/>
                </a:cubicBezTo>
                <a:cubicBezTo>
                  <a:pt x="109" y="96"/>
                  <a:pt x="109" y="96"/>
                  <a:pt x="109" y="96"/>
                </a:cubicBezTo>
                <a:cubicBezTo>
                  <a:pt x="108" y="96"/>
                  <a:pt x="108" y="96"/>
                  <a:pt x="108" y="96"/>
                </a:cubicBezTo>
                <a:cubicBezTo>
                  <a:pt x="108" y="96"/>
                  <a:pt x="107" y="96"/>
                  <a:pt x="107" y="96"/>
                </a:cubicBezTo>
                <a:cubicBezTo>
                  <a:pt x="107" y="96"/>
                  <a:pt x="107" y="96"/>
                  <a:pt x="107" y="96"/>
                </a:cubicBezTo>
                <a:cubicBezTo>
                  <a:pt x="105" y="99"/>
                  <a:pt x="108" y="102"/>
                  <a:pt x="111" y="102"/>
                </a:cubicBezTo>
                <a:cubicBezTo>
                  <a:pt x="112" y="102"/>
                  <a:pt x="113" y="101"/>
                  <a:pt x="114" y="101"/>
                </a:cubicBezTo>
                <a:cubicBezTo>
                  <a:pt x="114" y="94"/>
                  <a:pt x="121" y="85"/>
                  <a:pt x="112" y="83"/>
                </a:cubicBezTo>
                <a:moveTo>
                  <a:pt x="73" y="84"/>
                </a:moveTo>
                <a:cubicBezTo>
                  <a:pt x="72" y="84"/>
                  <a:pt x="71" y="84"/>
                  <a:pt x="71" y="85"/>
                </a:cubicBezTo>
                <a:cubicBezTo>
                  <a:pt x="71" y="85"/>
                  <a:pt x="72" y="85"/>
                  <a:pt x="73" y="85"/>
                </a:cubicBezTo>
                <a:cubicBezTo>
                  <a:pt x="74" y="85"/>
                  <a:pt x="75" y="85"/>
                  <a:pt x="75" y="84"/>
                </a:cubicBezTo>
                <a:cubicBezTo>
                  <a:pt x="74" y="84"/>
                  <a:pt x="73" y="84"/>
                  <a:pt x="73" y="84"/>
                </a:cubicBezTo>
                <a:moveTo>
                  <a:pt x="137" y="85"/>
                </a:moveTo>
                <a:cubicBezTo>
                  <a:pt x="137" y="85"/>
                  <a:pt x="137" y="85"/>
                  <a:pt x="136" y="86"/>
                </a:cubicBezTo>
                <a:cubicBezTo>
                  <a:pt x="137" y="86"/>
                  <a:pt x="137" y="86"/>
                  <a:pt x="137" y="86"/>
                </a:cubicBezTo>
                <a:cubicBezTo>
                  <a:pt x="137" y="86"/>
                  <a:pt x="137" y="86"/>
                  <a:pt x="137" y="86"/>
                </a:cubicBezTo>
                <a:cubicBezTo>
                  <a:pt x="137" y="85"/>
                  <a:pt x="137" y="85"/>
                  <a:pt x="137" y="85"/>
                </a:cubicBezTo>
                <a:moveTo>
                  <a:pt x="104" y="87"/>
                </a:moveTo>
                <a:cubicBezTo>
                  <a:pt x="104" y="87"/>
                  <a:pt x="104" y="87"/>
                  <a:pt x="104" y="87"/>
                </a:cubicBezTo>
                <a:cubicBezTo>
                  <a:pt x="104" y="88"/>
                  <a:pt x="103" y="88"/>
                  <a:pt x="103" y="88"/>
                </a:cubicBezTo>
                <a:cubicBezTo>
                  <a:pt x="103" y="88"/>
                  <a:pt x="102" y="88"/>
                  <a:pt x="102" y="88"/>
                </a:cubicBezTo>
                <a:cubicBezTo>
                  <a:pt x="101" y="87"/>
                  <a:pt x="101" y="87"/>
                  <a:pt x="101" y="87"/>
                </a:cubicBezTo>
                <a:cubicBezTo>
                  <a:pt x="100" y="87"/>
                  <a:pt x="100" y="87"/>
                  <a:pt x="100" y="88"/>
                </a:cubicBezTo>
                <a:cubicBezTo>
                  <a:pt x="100" y="90"/>
                  <a:pt x="104" y="89"/>
                  <a:pt x="106" y="90"/>
                </a:cubicBezTo>
                <a:cubicBezTo>
                  <a:pt x="105" y="89"/>
                  <a:pt x="106" y="87"/>
                  <a:pt x="104" y="87"/>
                </a:cubicBezTo>
                <a:moveTo>
                  <a:pt x="123" y="88"/>
                </a:moveTo>
                <a:cubicBezTo>
                  <a:pt x="123" y="88"/>
                  <a:pt x="123" y="88"/>
                  <a:pt x="123" y="88"/>
                </a:cubicBezTo>
                <a:cubicBezTo>
                  <a:pt x="122" y="89"/>
                  <a:pt x="120" y="90"/>
                  <a:pt x="121" y="93"/>
                </a:cubicBezTo>
                <a:cubicBezTo>
                  <a:pt x="121" y="94"/>
                  <a:pt x="121" y="94"/>
                  <a:pt x="121" y="94"/>
                </a:cubicBezTo>
                <a:cubicBezTo>
                  <a:pt x="121" y="94"/>
                  <a:pt x="122" y="94"/>
                  <a:pt x="122" y="93"/>
                </a:cubicBezTo>
                <a:cubicBezTo>
                  <a:pt x="122" y="93"/>
                  <a:pt x="122" y="93"/>
                  <a:pt x="122" y="93"/>
                </a:cubicBezTo>
                <a:cubicBezTo>
                  <a:pt x="122" y="93"/>
                  <a:pt x="123" y="93"/>
                  <a:pt x="123" y="93"/>
                </a:cubicBezTo>
                <a:cubicBezTo>
                  <a:pt x="123" y="94"/>
                  <a:pt x="123" y="96"/>
                  <a:pt x="123" y="97"/>
                </a:cubicBezTo>
                <a:cubicBezTo>
                  <a:pt x="123" y="97"/>
                  <a:pt x="122" y="97"/>
                  <a:pt x="122" y="97"/>
                </a:cubicBezTo>
                <a:cubicBezTo>
                  <a:pt x="122" y="97"/>
                  <a:pt x="122" y="97"/>
                  <a:pt x="122" y="97"/>
                </a:cubicBezTo>
                <a:cubicBezTo>
                  <a:pt x="121" y="97"/>
                  <a:pt x="121" y="96"/>
                  <a:pt x="121" y="96"/>
                </a:cubicBezTo>
                <a:cubicBezTo>
                  <a:pt x="121" y="96"/>
                  <a:pt x="121" y="97"/>
                  <a:pt x="121" y="97"/>
                </a:cubicBezTo>
                <a:cubicBezTo>
                  <a:pt x="122" y="99"/>
                  <a:pt x="123" y="100"/>
                  <a:pt x="123" y="101"/>
                </a:cubicBezTo>
                <a:cubicBezTo>
                  <a:pt x="127" y="99"/>
                  <a:pt x="125" y="92"/>
                  <a:pt x="126" y="89"/>
                </a:cubicBezTo>
                <a:cubicBezTo>
                  <a:pt x="125" y="89"/>
                  <a:pt x="125" y="88"/>
                  <a:pt x="123" y="88"/>
                </a:cubicBezTo>
                <a:moveTo>
                  <a:pt x="134" y="90"/>
                </a:moveTo>
                <a:cubicBezTo>
                  <a:pt x="134" y="92"/>
                  <a:pt x="134" y="95"/>
                  <a:pt x="132" y="95"/>
                </a:cubicBezTo>
                <a:cubicBezTo>
                  <a:pt x="134" y="100"/>
                  <a:pt x="129" y="103"/>
                  <a:pt x="130" y="109"/>
                </a:cubicBezTo>
                <a:cubicBezTo>
                  <a:pt x="130" y="109"/>
                  <a:pt x="130" y="109"/>
                  <a:pt x="131" y="109"/>
                </a:cubicBezTo>
                <a:cubicBezTo>
                  <a:pt x="131" y="109"/>
                  <a:pt x="132" y="109"/>
                  <a:pt x="133" y="109"/>
                </a:cubicBezTo>
                <a:cubicBezTo>
                  <a:pt x="134" y="109"/>
                  <a:pt x="135" y="110"/>
                  <a:pt x="136" y="110"/>
                </a:cubicBezTo>
                <a:cubicBezTo>
                  <a:pt x="136" y="110"/>
                  <a:pt x="137" y="109"/>
                  <a:pt x="137" y="109"/>
                </a:cubicBezTo>
                <a:cubicBezTo>
                  <a:pt x="136" y="108"/>
                  <a:pt x="134" y="108"/>
                  <a:pt x="133" y="106"/>
                </a:cubicBezTo>
                <a:cubicBezTo>
                  <a:pt x="134" y="104"/>
                  <a:pt x="133" y="101"/>
                  <a:pt x="135" y="100"/>
                </a:cubicBezTo>
                <a:cubicBezTo>
                  <a:pt x="136" y="101"/>
                  <a:pt x="136" y="102"/>
                  <a:pt x="138" y="102"/>
                </a:cubicBezTo>
                <a:cubicBezTo>
                  <a:pt x="138" y="102"/>
                  <a:pt x="138" y="102"/>
                  <a:pt x="138" y="102"/>
                </a:cubicBezTo>
                <a:cubicBezTo>
                  <a:pt x="139" y="100"/>
                  <a:pt x="138" y="99"/>
                  <a:pt x="136" y="98"/>
                </a:cubicBezTo>
                <a:cubicBezTo>
                  <a:pt x="136" y="98"/>
                  <a:pt x="136" y="99"/>
                  <a:pt x="136" y="99"/>
                </a:cubicBezTo>
                <a:cubicBezTo>
                  <a:pt x="135" y="99"/>
                  <a:pt x="135" y="99"/>
                  <a:pt x="135" y="99"/>
                </a:cubicBezTo>
                <a:cubicBezTo>
                  <a:pt x="136" y="97"/>
                  <a:pt x="135" y="94"/>
                  <a:pt x="137" y="93"/>
                </a:cubicBezTo>
                <a:cubicBezTo>
                  <a:pt x="137" y="93"/>
                  <a:pt x="137" y="93"/>
                  <a:pt x="137" y="93"/>
                </a:cubicBezTo>
                <a:cubicBezTo>
                  <a:pt x="138" y="93"/>
                  <a:pt x="138" y="94"/>
                  <a:pt x="138" y="94"/>
                </a:cubicBezTo>
                <a:cubicBezTo>
                  <a:pt x="139" y="94"/>
                  <a:pt x="139" y="94"/>
                  <a:pt x="140" y="94"/>
                </a:cubicBezTo>
                <a:cubicBezTo>
                  <a:pt x="140" y="94"/>
                  <a:pt x="140" y="94"/>
                  <a:pt x="140" y="94"/>
                </a:cubicBezTo>
                <a:cubicBezTo>
                  <a:pt x="141" y="93"/>
                  <a:pt x="142" y="93"/>
                  <a:pt x="142" y="92"/>
                </a:cubicBezTo>
                <a:cubicBezTo>
                  <a:pt x="139" y="90"/>
                  <a:pt x="137" y="91"/>
                  <a:pt x="134" y="90"/>
                </a:cubicBezTo>
                <a:moveTo>
                  <a:pt x="99" y="91"/>
                </a:moveTo>
                <a:cubicBezTo>
                  <a:pt x="99" y="91"/>
                  <a:pt x="99" y="91"/>
                  <a:pt x="99" y="91"/>
                </a:cubicBezTo>
                <a:cubicBezTo>
                  <a:pt x="98" y="91"/>
                  <a:pt x="98" y="92"/>
                  <a:pt x="98" y="93"/>
                </a:cubicBezTo>
                <a:cubicBezTo>
                  <a:pt x="99" y="93"/>
                  <a:pt x="100" y="93"/>
                  <a:pt x="101" y="93"/>
                </a:cubicBezTo>
                <a:cubicBezTo>
                  <a:pt x="101" y="92"/>
                  <a:pt x="101" y="91"/>
                  <a:pt x="99" y="91"/>
                </a:cubicBezTo>
                <a:moveTo>
                  <a:pt x="102" y="92"/>
                </a:moveTo>
                <a:cubicBezTo>
                  <a:pt x="102" y="92"/>
                  <a:pt x="102" y="92"/>
                  <a:pt x="101" y="92"/>
                </a:cubicBezTo>
                <a:cubicBezTo>
                  <a:pt x="101" y="94"/>
                  <a:pt x="102" y="94"/>
                  <a:pt x="103" y="94"/>
                </a:cubicBezTo>
                <a:cubicBezTo>
                  <a:pt x="104" y="94"/>
                  <a:pt x="104" y="94"/>
                  <a:pt x="105" y="94"/>
                </a:cubicBezTo>
                <a:cubicBezTo>
                  <a:pt x="105" y="93"/>
                  <a:pt x="104" y="92"/>
                  <a:pt x="102" y="92"/>
                </a:cubicBezTo>
                <a:moveTo>
                  <a:pt x="146" y="93"/>
                </a:moveTo>
                <a:cubicBezTo>
                  <a:pt x="142" y="93"/>
                  <a:pt x="145" y="100"/>
                  <a:pt x="146" y="101"/>
                </a:cubicBezTo>
                <a:cubicBezTo>
                  <a:pt x="144" y="104"/>
                  <a:pt x="138" y="109"/>
                  <a:pt x="142" y="112"/>
                </a:cubicBezTo>
                <a:cubicBezTo>
                  <a:pt x="143" y="110"/>
                  <a:pt x="143" y="106"/>
                  <a:pt x="146" y="106"/>
                </a:cubicBezTo>
                <a:cubicBezTo>
                  <a:pt x="146" y="108"/>
                  <a:pt x="145" y="110"/>
                  <a:pt x="146" y="113"/>
                </a:cubicBezTo>
                <a:cubicBezTo>
                  <a:pt x="146" y="113"/>
                  <a:pt x="147" y="113"/>
                  <a:pt x="148" y="113"/>
                </a:cubicBezTo>
                <a:cubicBezTo>
                  <a:pt x="148" y="107"/>
                  <a:pt x="148" y="104"/>
                  <a:pt x="148" y="99"/>
                </a:cubicBezTo>
                <a:cubicBezTo>
                  <a:pt x="148" y="99"/>
                  <a:pt x="148" y="99"/>
                  <a:pt x="149" y="99"/>
                </a:cubicBezTo>
                <a:cubicBezTo>
                  <a:pt x="151" y="99"/>
                  <a:pt x="150" y="96"/>
                  <a:pt x="152" y="95"/>
                </a:cubicBezTo>
                <a:cubicBezTo>
                  <a:pt x="152" y="95"/>
                  <a:pt x="152" y="95"/>
                  <a:pt x="151" y="95"/>
                </a:cubicBezTo>
                <a:cubicBezTo>
                  <a:pt x="151" y="95"/>
                  <a:pt x="150" y="96"/>
                  <a:pt x="149" y="96"/>
                </a:cubicBezTo>
                <a:cubicBezTo>
                  <a:pt x="149" y="97"/>
                  <a:pt x="148" y="98"/>
                  <a:pt x="148" y="98"/>
                </a:cubicBezTo>
                <a:cubicBezTo>
                  <a:pt x="148" y="98"/>
                  <a:pt x="148" y="97"/>
                  <a:pt x="148" y="97"/>
                </a:cubicBezTo>
                <a:cubicBezTo>
                  <a:pt x="148" y="95"/>
                  <a:pt x="147" y="94"/>
                  <a:pt x="146" y="93"/>
                </a:cubicBezTo>
                <a:moveTo>
                  <a:pt x="120" y="96"/>
                </a:moveTo>
                <a:cubicBezTo>
                  <a:pt x="119" y="96"/>
                  <a:pt x="118" y="96"/>
                  <a:pt x="118" y="96"/>
                </a:cubicBezTo>
                <a:cubicBezTo>
                  <a:pt x="117" y="98"/>
                  <a:pt x="118" y="98"/>
                  <a:pt x="119" y="98"/>
                </a:cubicBezTo>
                <a:cubicBezTo>
                  <a:pt x="119" y="98"/>
                  <a:pt x="120" y="98"/>
                  <a:pt x="120" y="98"/>
                </a:cubicBezTo>
                <a:cubicBezTo>
                  <a:pt x="120" y="98"/>
                  <a:pt x="120" y="97"/>
                  <a:pt x="120" y="96"/>
                </a:cubicBezTo>
                <a:moveTo>
                  <a:pt x="157" y="96"/>
                </a:moveTo>
                <a:cubicBezTo>
                  <a:pt x="151" y="96"/>
                  <a:pt x="151" y="109"/>
                  <a:pt x="150" y="114"/>
                </a:cubicBezTo>
                <a:cubicBezTo>
                  <a:pt x="150" y="114"/>
                  <a:pt x="151" y="114"/>
                  <a:pt x="151" y="114"/>
                </a:cubicBezTo>
                <a:cubicBezTo>
                  <a:pt x="151" y="114"/>
                  <a:pt x="151" y="114"/>
                  <a:pt x="152" y="114"/>
                </a:cubicBezTo>
                <a:cubicBezTo>
                  <a:pt x="152" y="114"/>
                  <a:pt x="152" y="114"/>
                  <a:pt x="152" y="114"/>
                </a:cubicBezTo>
                <a:cubicBezTo>
                  <a:pt x="153" y="114"/>
                  <a:pt x="153" y="114"/>
                  <a:pt x="153" y="114"/>
                </a:cubicBezTo>
                <a:cubicBezTo>
                  <a:pt x="152" y="110"/>
                  <a:pt x="154" y="107"/>
                  <a:pt x="156" y="106"/>
                </a:cubicBezTo>
                <a:cubicBezTo>
                  <a:pt x="153" y="105"/>
                  <a:pt x="154" y="98"/>
                  <a:pt x="157" y="98"/>
                </a:cubicBezTo>
                <a:cubicBezTo>
                  <a:pt x="157" y="98"/>
                  <a:pt x="157" y="98"/>
                  <a:pt x="157" y="98"/>
                </a:cubicBezTo>
                <a:cubicBezTo>
                  <a:pt x="159" y="101"/>
                  <a:pt x="154" y="105"/>
                  <a:pt x="158" y="107"/>
                </a:cubicBezTo>
                <a:cubicBezTo>
                  <a:pt x="161" y="105"/>
                  <a:pt x="161" y="101"/>
                  <a:pt x="161" y="97"/>
                </a:cubicBezTo>
                <a:cubicBezTo>
                  <a:pt x="160" y="97"/>
                  <a:pt x="158" y="96"/>
                  <a:pt x="157" y="96"/>
                </a:cubicBezTo>
                <a:moveTo>
                  <a:pt x="118" y="102"/>
                </a:moveTo>
                <a:cubicBezTo>
                  <a:pt x="117" y="102"/>
                  <a:pt x="116" y="103"/>
                  <a:pt x="115" y="103"/>
                </a:cubicBezTo>
                <a:cubicBezTo>
                  <a:pt x="117" y="103"/>
                  <a:pt x="120" y="106"/>
                  <a:pt x="122" y="106"/>
                </a:cubicBezTo>
                <a:cubicBezTo>
                  <a:pt x="123" y="106"/>
                  <a:pt x="124" y="106"/>
                  <a:pt x="124" y="105"/>
                </a:cubicBezTo>
                <a:cubicBezTo>
                  <a:pt x="123" y="103"/>
                  <a:pt x="120" y="102"/>
                  <a:pt x="118" y="102"/>
                </a:cubicBezTo>
                <a:moveTo>
                  <a:pt x="41" y="109"/>
                </a:moveTo>
                <a:cubicBezTo>
                  <a:pt x="40" y="110"/>
                  <a:pt x="42" y="110"/>
                  <a:pt x="41" y="111"/>
                </a:cubicBezTo>
                <a:cubicBezTo>
                  <a:pt x="41" y="111"/>
                  <a:pt x="41" y="111"/>
                  <a:pt x="40" y="111"/>
                </a:cubicBezTo>
                <a:cubicBezTo>
                  <a:pt x="39" y="111"/>
                  <a:pt x="38" y="112"/>
                  <a:pt x="36" y="112"/>
                </a:cubicBezTo>
                <a:cubicBezTo>
                  <a:pt x="36" y="114"/>
                  <a:pt x="37" y="114"/>
                  <a:pt x="37" y="115"/>
                </a:cubicBezTo>
                <a:cubicBezTo>
                  <a:pt x="38" y="115"/>
                  <a:pt x="38" y="115"/>
                  <a:pt x="38" y="115"/>
                </a:cubicBezTo>
                <a:cubicBezTo>
                  <a:pt x="40" y="115"/>
                  <a:pt x="40" y="114"/>
                  <a:pt x="41" y="114"/>
                </a:cubicBezTo>
                <a:cubicBezTo>
                  <a:pt x="42" y="114"/>
                  <a:pt x="43" y="114"/>
                  <a:pt x="43" y="116"/>
                </a:cubicBezTo>
                <a:cubicBezTo>
                  <a:pt x="43" y="117"/>
                  <a:pt x="41" y="117"/>
                  <a:pt x="40" y="118"/>
                </a:cubicBezTo>
                <a:cubicBezTo>
                  <a:pt x="37" y="118"/>
                  <a:pt x="37" y="114"/>
                  <a:pt x="34" y="113"/>
                </a:cubicBezTo>
                <a:cubicBezTo>
                  <a:pt x="33" y="114"/>
                  <a:pt x="35" y="115"/>
                  <a:pt x="34" y="116"/>
                </a:cubicBezTo>
                <a:cubicBezTo>
                  <a:pt x="34" y="116"/>
                  <a:pt x="34" y="116"/>
                  <a:pt x="34" y="116"/>
                </a:cubicBezTo>
                <a:cubicBezTo>
                  <a:pt x="33" y="116"/>
                  <a:pt x="33" y="116"/>
                  <a:pt x="33" y="116"/>
                </a:cubicBezTo>
                <a:cubicBezTo>
                  <a:pt x="32" y="116"/>
                  <a:pt x="32" y="115"/>
                  <a:pt x="31" y="115"/>
                </a:cubicBezTo>
                <a:cubicBezTo>
                  <a:pt x="29" y="115"/>
                  <a:pt x="28" y="116"/>
                  <a:pt x="27" y="117"/>
                </a:cubicBezTo>
                <a:cubicBezTo>
                  <a:pt x="28" y="120"/>
                  <a:pt x="30" y="127"/>
                  <a:pt x="33" y="127"/>
                </a:cubicBezTo>
                <a:cubicBezTo>
                  <a:pt x="33" y="127"/>
                  <a:pt x="33" y="127"/>
                  <a:pt x="34" y="126"/>
                </a:cubicBezTo>
                <a:cubicBezTo>
                  <a:pt x="35" y="133"/>
                  <a:pt x="38" y="138"/>
                  <a:pt x="43" y="141"/>
                </a:cubicBezTo>
                <a:cubicBezTo>
                  <a:pt x="45" y="136"/>
                  <a:pt x="39" y="132"/>
                  <a:pt x="36" y="129"/>
                </a:cubicBezTo>
                <a:cubicBezTo>
                  <a:pt x="38" y="128"/>
                  <a:pt x="37" y="126"/>
                  <a:pt x="37" y="124"/>
                </a:cubicBezTo>
                <a:cubicBezTo>
                  <a:pt x="37" y="124"/>
                  <a:pt x="37" y="124"/>
                  <a:pt x="37" y="124"/>
                </a:cubicBezTo>
                <a:cubicBezTo>
                  <a:pt x="36" y="124"/>
                  <a:pt x="36" y="125"/>
                  <a:pt x="36" y="125"/>
                </a:cubicBezTo>
                <a:cubicBezTo>
                  <a:pt x="36" y="126"/>
                  <a:pt x="36" y="126"/>
                  <a:pt x="35" y="126"/>
                </a:cubicBezTo>
                <a:cubicBezTo>
                  <a:pt x="35" y="126"/>
                  <a:pt x="35" y="126"/>
                  <a:pt x="35" y="126"/>
                </a:cubicBezTo>
                <a:cubicBezTo>
                  <a:pt x="33" y="124"/>
                  <a:pt x="32" y="122"/>
                  <a:pt x="32" y="119"/>
                </a:cubicBezTo>
                <a:cubicBezTo>
                  <a:pt x="33" y="120"/>
                  <a:pt x="36" y="119"/>
                  <a:pt x="36" y="121"/>
                </a:cubicBezTo>
                <a:cubicBezTo>
                  <a:pt x="37" y="121"/>
                  <a:pt x="37" y="121"/>
                  <a:pt x="38" y="121"/>
                </a:cubicBezTo>
                <a:cubicBezTo>
                  <a:pt x="39" y="121"/>
                  <a:pt x="39" y="121"/>
                  <a:pt x="40" y="122"/>
                </a:cubicBezTo>
                <a:cubicBezTo>
                  <a:pt x="43" y="120"/>
                  <a:pt x="46" y="119"/>
                  <a:pt x="47" y="116"/>
                </a:cubicBezTo>
                <a:cubicBezTo>
                  <a:pt x="45" y="113"/>
                  <a:pt x="44" y="110"/>
                  <a:pt x="41" y="109"/>
                </a:cubicBezTo>
                <a:moveTo>
                  <a:pt x="156" y="114"/>
                </a:moveTo>
                <a:cubicBezTo>
                  <a:pt x="155" y="114"/>
                  <a:pt x="155" y="114"/>
                  <a:pt x="154" y="114"/>
                </a:cubicBezTo>
                <a:cubicBezTo>
                  <a:pt x="154" y="115"/>
                  <a:pt x="154" y="115"/>
                  <a:pt x="154" y="116"/>
                </a:cubicBezTo>
                <a:cubicBezTo>
                  <a:pt x="155" y="116"/>
                  <a:pt x="155" y="116"/>
                  <a:pt x="156" y="116"/>
                </a:cubicBezTo>
                <a:cubicBezTo>
                  <a:pt x="156" y="115"/>
                  <a:pt x="156" y="115"/>
                  <a:pt x="156" y="114"/>
                </a:cubicBezTo>
                <a:moveTo>
                  <a:pt x="94" y="115"/>
                </a:moveTo>
                <a:cubicBezTo>
                  <a:pt x="94" y="115"/>
                  <a:pt x="94" y="115"/>
                  <a:pt x="94" y="115"/>
                </a:cubicBezTo>
                <a:cubicBezTo>
                  <a:pt x="93" y="116"/>
                  <a:pt x="94" y="116"/>
                  <a:pt x="94" y="116"/>
                </a:cubicBezTo>
                <a:cubicBezTo>
                  <a:pt x="95" y="116"/>
                  <a:pt x="96" y="116"/>
                  <a:pt x="96" y="116"/>
                </a:cubicBezTo>
                <a:cubicBezTo>
                  <a:pt x="95" y="116"/>
                  <a:pt x="95" y="115"/>
                  <a:pt x="94" y="115"/>
                </a:cubicBezTo>
                <a:moveTo>
                  <a:pt x="93" y="118"/>
                </a:moveTo>
                <a:cubicBezTo>
                  <a:pt x="90" y="118"/>
                  <a:pt x="87" y="121"/>
                  <a:pt x="88" y="126"/>
                </a:cubicBezTo>
                <a:cubicBezTo>
                  <a:pt x="90" y="128"/>
                  <a:pt x="92" y="129"/>
                  <a:pt x="94" y="129"/>
                </a:cubicBezTo>
                <a:cubicBezTo>
                  <a:pt x="96" y="129"/>
                  <a:pt x="99" y="128"/>
                  <a:pt x="101" y="127"/>
                </a:cubicBezTo>
                <a:cubicBezTo>
                  <a:pt x="103" y="126"/>
                  <a:pt x="106" y="125"/>
                  <a:pt x="108" y="125"/>
                </a:cubicBezTo>
                <a:cubicBezTo>
                  <a:pt x="108" y="125"/>
                  <a:pt x="109" y="125"/>
                  <a:pt x="109" y="125"/>
                </a:cubicBezTo>
                <a:cubicBezTo>
                  <a:pt x="109" y="125"/>
                  <a:pt x="109" y="125"/>
                  <a:pt x="109" y="125"/>
                </a:cubicBezTo>
                <a:cubicBezTo>
                  <a:pt x="107" y="125"/>
                  <a:pt x="106" y="126"/>
                  <a:pt x="106" y="128"/>
                </a:cubicBezTo>
                <a:cubicBezTo>
                  <a:pt x="107" y="129"/>
                  <a:pt x="108" y="129"/>
                  <a:pt x="108" y="131"/>
                </a:cubicBezTo>
                <a:cubicBezTo>
                  <a:pt x="108" y="131"/>
                  <a:pt x="108" y="131"/>
                  <a:pt x="109" y="131"/>
                </a:cubicBezTo>
                <a:cubicBezTo>
                  <a:pt x="110" y="131"/>
                  <a:pt x="111" y="130"/>
                  <a:pt x="112" y="130"/>
                </a:cubicBezTo>
                <a:cubicBezTo>
                  <a:pt x="112" y="128"/>
                  <a:pt x="112" y="126"/>
                  <a:pt x="112" y="124"/>
                </a:cubicBezTo>
                <a:cubicBezTo>
                  <a:pt x="110" y="124"/>
                  <a:pt x="109" y="122"/>
                  <a:pt x="107" y="121"/>
                </a:cubicBezTo>
                <a:cubicBezTo>
                  <a:pt x="103" y="124"/>
                  <a:pt x="96" y="126"/>
                  <a:pt x="92" y="126"/>
                </a:cubicBezTo>
                <a:cubicBezTo>
                  <a:pt x="91" y="126"/>
                  <a:pt x="89" y="121"/>
                  <a:pt x="92" y="120"/>
                </a:cubicBezTo>
                <a:cubicBezTo>
                  <a:pt x="92" y="121"/>
                  <a:pt x="92" y="123"/>
                  <a:pt x="92" y="124"/>
                </a:cubicBezTo>
                <a:cubicBezTo>
                  <a:pt x="93" y="124"/>
                  <a:pt x="94" y="124"/>
                  <a:pt x="95" y="124"/>
                </a:cubicBezTo>
                <a:cubicBezTo>
                  <a:pt x="95" y="124"/>
                  <a:pt x="96" y="124"/>
                  <a:pt x="97" y="124"/>
                </a:cubicBezTo>
                <a:cubicBezTo>
                  <a:pt x="97" y="121"/>
                  <a:pt x="97" y="121"/>
                  <a:pt x="97" y="119"/>
                </a:cubicBezTo>
                <a:cubicBezTo>
                  <a:pt x="95" y="118"/>
                  <a:pt x="94" y="118"/>
                  <a:pt x="93" y="118"/>
                </a:cubicBezTo>
                <a:moveTo>
                  <a:pt x="85" y="118"/>
                </a:moveTo>
                <a:cubicBezTo>
                  <a:pt x="83" y="118"/>
                  <a:pt x="82" y="123"/>
                  <a:pt x="85" y="124"/>
                </a:cubicBezTo>
                <a:cubicBezTo>
                  <a:pt x="86" y="123"/>
                  <a:pt x="87" y="121"/>
                  <a:pt x="87" y="120"/>
                </a:cubicBezTo>
                <a:cubicBezTo>
                  <a:pt x="87" y="119"/>
                  <a:pt x="86" y="118"/>
                  <a:pt x="85" y="118"/>
                </a:cubicBezTo>
                <a:moveTo>
                  <a:pt x="49" y="122"/>
                </a:moveTo>
                <a:cubicBezTo>
                  <a:pt x="49" y="122"/>
                  <a:pt x="49" y="122"/>
                  <a:pt x="49" y="122"/>
                </a:cubicBezTo>
                <a:cubicBezTo>
                  <a:pt x="49" y="123"/>
                  <a:pt x="49" y="123"/>
                  <a:pt x="48" y="123"/>
                </a:cubicBezTo>
                <a:cubicBezTo>
                  <a:pt x="48" y="123"/>
                  <a:pt x="48" y="123"/>
                  <a:pt x="48" y="123"/>
                </a:cubicBezTo>
                <a:cubicBezTo>
                  <a:pt x="47" y="123"/>
                  <a:pt x="47" y="123"/>
                  <a:pt x="47" y="123"/>
                </a:cubicBezTo>
                <a:cubicBezTo>
                  <a:pt x="47" y="123"/>
                  <a:pt x="47" y="123"/>
                  <a:pt x="47" y="123"/>
                </a:cubicBezTo>
                <a:cubicBezTo>
                  <a:pt x="46" y="124"/>
                  <a:pt x="46" y="125"/>
                  <a:pt x="46" y="125"/>
                </a:cubicBezTo>
                <a:cubicBezTo>
                  <a:pt x="45" y="125"/>
                  <a:pt x="45" y="125"/>
                  <a:pt x="44" y="125"/>
                </a:cubicBezTo>
                <a:cubicBezTo>
                  <a:pt x="42" y="125"/>
                  <a:pt x="40" y="128"/>
                  <a:pt x="38" y="129"/>
                </a:cubicBezTo>
                <a:cubicBezTo>
                  <a:pt x="39" y="129"/>
                  <a:pt x="39" y="130"/>
                  <a:pt x="39" y="131"/>
                </a:cubicBezTo>
                <a:cubicBezTo>
                  <a:pt x="41" y="131"/>
                  <a:pt x="42" y="130"/>
                  <a:pt x="43" y="130"/>
                </a:cubicBezTo>
                <a:cubicBezTo>
                  <a:pt x="45" y="132"/>
                  <a:pt x="43" y="133"/>
                  <a:pt x="44" y="136"/>
                </a:cubicBezTo>
                <a:cubicBezTo>
                  <a:pt x="50" y="135"/>
                  <a:pt x="50" y="129"/>
                  <a:pt x="54" y="126"/>
                </a:cubicBezTo>
                <a:cubicBezTo>
                  <a:pt x="53" y="124"/>
                  <a:pt x="52" y="122"/>
                  <a:pt x="49" y="122"/>
                </a:cubicBezTo>
                <a:moveTo>
                  <a:pt x="135" y="125"/>
                </a:moveTo>
                <a:cubicBezTo>
                  <a:pt x="134" y="125"/>
                  <a:pt x="134" y="125"/>
                  <a:pt x="134" y="125"/>
                </a:cubicBezTo>
                <a:cubicBezTo>
                  <a:pt x="134" y="126"/>
                  <a:pt x="134" y="126"/>
                  <a:pt x="134" y="126"/>
                </a:cubicBezTo>
                <a:cubicBezTo>
                  <a:pt x="135" y="126"/>
                  <a:pt x="135" y="126"/>
                  <a:pt x="135" y="126"/>
                </a:cubicBezTo>
                <a:cubicBezTo>
                  <a:pt x="135" y="125"/>
                  <a:pt x="135" y="125"/>
                  <a:pt x="135" y="125"/>
                </a:cubicBezTo>
                <a:moveTo>
                  <a:pt x="33" y="128"/>
                </a:moveTo>
                <a:cubicBezTo>
                  <a:pt x="33" y="128"/>
                  <a:pt x="32" y="129"/>
                  <a:pt x="33" y="129"/>
                </a:cubicBezTo>
                <a:cubicBezTo>
                  <a:pt x="33" y="129"/>
                  <a:pt x="33" y="129"/>
                  <a:pt x="33" y="129"/>
                </a:cubicBezTo>
                <a:cubicBezTo>
                  <a:pt x="33" y="129"/>
                  <a:pt x="34" y="129"/>
                  <a:pt x="34" y="129"/>
                </a:cubicBezTo>
                <a:cubicBezTo>
                  <a:pt x="33" y="129"/>
                  <a:pt x="33" y="128"/>
                  <a:pt x="33" y="128"/>
                </a:cubicBezTo>
                <a:moveTo>
                  <a:pt x="101" y="132"/>
                </a:moveTo>
                <a:cubicBezTo>
                  <a:pt x="100" y="133"/>
                  <a:pt x="100" y="133"/>
                  <a:pt x="101" y="133"/>
                </a:cubicBezTo>
                <a:cubicBezTo>
                  <a:pt x="101" y="133"/>
                  <a:pt x="102" y="133"/>
                  <a:pt x="101" y="132"/>
                </a:cubicBezTo>
                <a:moveTo>
                  <a:pt x="126" y="134"/>
                </a:moveTo>
                <a:cubicBezTo>
                  <a:pt x="126" y="134"/>
                  <a:pt x="125" y="134"/>
                  <a:pt x="125" y="134"/>
                </a:cubicBezTo>
                <a:cubicBezTo>
                  <a:pt x="125" y="135"/>
                  <a:pt x="126" y="136"/>
                  <a:pt x="125" y="136"/>
                </a:cubicBezTo>
                <a:cubicBezTo>
                  <a:pt x="124" y="136"/>
                  <a:pt x="124" y="136"/>
                  <a:pt x="124" y="136"/>
                </a:cubicBezTo>
                <a:cubicBezTo>
                  <a:pt x="124" y="142"/>
                  <a:pt x="128" y="149"/>
                  <a:pt x="133" y="151"/>
                </a:cubicBezTo>
                <a:cubicBezTo>
                  <a:pt x="135" y="151"/>
                  <a:pt x="137" y="150"/>
                  <a:pt x="138" y="148"/>
                </a:cubicBezTo>
                <a:cubicBezTo>
                  <a:pt x="137" y="142"/>
                  <a:pt x="135" y="134"/>
                  <a:pt x="126" y="134"/>
                </a:cubicBezTo>
                <a:moveTo>
                  <a:pt x="56" y="134"/>
                </a:moveTo>
                <a:cubicBezTo>
                  <a:pt x="56" y="134"/>
                  <a:pt x="56" y="134"/>
                  <a:pt x="56" y="134"/>
                </a:cubicBezTo>
                <a:cubicBezTo>
                  <a:pt x="56" y="134"/>
                  <a:pt x="56" y="135"/>
                  <a:pt x="56" y="135"/>
                </a:cubicBezTo>
                <a:cubicBezTo>
                  <a:pt x="56" y="135"/>
                  <a:pt x="57" y="135"/>
                  <a:pt x="57" y="135"/>
                </a:cubicBezTo>
                <a:cubicBezTo>
                  <a:pt x="58" y="135"/>
                  <a:pt x="58" y="135"/>
                  <a:pt x="58" y="134"/>
                </a:cubicBezTo>
                <a:cubicBezTo>
                  <a:pt x="58" y="134"/>
                  <a:pt x="58" y="134"/>
                  <a:pt x="58" y="134"/>
                </a:cubicBezTo>
                <a:cubicBezTo>
                  <a:pt x="58" y="134"/>
                  <a:pt x="57" y="134"/>
                  <a:pt x="57" y="134"/>
                </a:cubicBezTo>
                <a:cubicBezTo>
                  <a:pt x="57" y="134"/>
                  <a:pt x="57" y="134"/>
                  <a:pt x="56" y="134"/>
                </a:cubicBezTo>
                <a:moveTo>
                  <a:pt x="69" y="134"/>
                </a:moveTo>
                <a:cubicBezTo>
                  <a:pt x="69" y="134"/>
                  <a:pt x="69" y="134"/>
                  <a:pt x="68" y="135"/>
                </a:cubicBezTo>
                <a:cubicBezTo>
                  <a:pt x="68" y="135"/>
                  <a:pt x="68" y="135"/>
                  <a:pt x="68" y="135"/>
                </a:cubicBezTo>
                <a:cubicBezTo>
                  <a:pt x="69" y="135"/>
                  <a:pt x="69" y="135"/>
                  <a:pt x="70" y="135"/>
                </a:cubicBezTo>
                <a:cubicBezTo>
                  <a:pt x="70" y="135"/>
                  <a:pt x="70" y="135"/>
                  <a:pt x="70" y="134"/>
                </a:cubicBezTo>
                <a:cubicBezTo>
                  <a:pt x="70" y="134"/>
                  <a:pt x="70" y="134"/>
                  <a:pt x="70" y="134"/>
                </a:cubicBezTo>
                <a:cubicBezTo>
                  <a:pt x="70" y="134"/>
                  <a:pt x="69" y="134"/>
                  <a:pt x="69" y="134"/>
                </a:cubicBezTo>
                <a:moveTo>
                  <a:pt x="62" y="135"/>
                </a:moveTo>
                <a:cubicBezTo>
                  <a:pt x="60" y="135"/>
                  <a:pt x="57" y="135"/>
                  <a:pt x="56" y="137"/>
                </a:cubicBezTo>
                <a:cubicBezTo>
                  <a:pt x="56" y="137"/>
                  <a:pt x="56" y="137"/>
                  <a:pt x="56" y="137"/>
                </a:cubicBezTo>
                <a:cubicBezTo>
                  <a:pt x="57" y="137"/>
                  <a:pt x="57" y="137"/>
                  <a:pt x="57" y="137"/>
                </a:cubicBezTo>
                <a:cubicBezTo>
                  <a:pt x="58" y="138"/>
                  <a:pt x="58" y="138"/>
                  <a:pt x="58" y="138"/>
                </a:cubicBezTo>
                <a:cubicBezTo>
                  <a:pt x="58" y="138"/>
                  <a:pt x="58" y="138"/>
                  <a:pt x="58" y="138"/>
                </a:cubicBezTo>
                <a:cubicBezTo>
                  <a:pt x="59" y="137"/>
                  <a:pt x="57" y="136"/>
                  <a:pt x="58" y="136"/>
                </a:cubicBezTo>
                <a:cubicBezTo>
                  <a:pt x="58" y="136"/>
                  <a:pt x="58" y="136"/>
                  <a:pt x="58" y="136"/>
                </a:cubicBezTo>
                <a:cubicBezTo>
                  <a:pt x="60" y="136"/>
                  <a:pt x="60" y="138"/>
                  <a:pt x="59" y="139"/>
                </a:cubicBezTo>
                <a:cubicBezTo>
                  <a:pt x="58" y="139"/>
                  <a:pt x="57" y="139"/>
                  <a:pt x="57" y="139"/>
                </a:cubicBezTo>
                <a:cubicBezTo>
                  <a:pt x="56" y="140"/>
                  <a:pt x="57" y="141"/>
                  <a:pt x="56" y="142"/>
                </a:cubicBezTo>
                <a:cubicBezTo>
                  <a:pt x="57" y="142"/>
                  <a:pt x="57" y="142"/>
                  <a:pt x="57" y="142"/>
                </a:cubicBezTo>
                <a:cubicBezTo>
                  <a:pt x="57" y="142"/>
                  <a:pt x="57" y="142"/>
                  <a:pt x="58" y="142"/>
                </a:cubicBezTo>
                <a:cubicBezTo>
                  <a:pt x="58" y="141"/>
                  <a:pt x="58" y="141"/>
                  <a:pt x="59" y="141"/>
                </a:cubicBezTo>
                <a:cubicBezTo>
                  <a:pt x="59" y="141"/>
                  <a:pt x="59" y="141"/>
                  <a:pt x="59" y="141"/>
                </a:cubicBezTo>
                <a:cubicBezTo>
                  <a:pt x="58" y="144"/>
                  <a:pt x="59" y="146"/>
                  <a:pt x="61" y="147"/>
                </a:cubicBezTo>
                <a:cubicBezTo>
                  <a:pt x="60" y="148"/>
                  <a:pt x="59" y="149"/>
                  <a:pt x="58" y="150"/>
                </a:cubicBezTo>
                <a:cubicBezTo>
                  <a:pt x="59" y="147"/>
                  <a:pt x="58" y="145"/>
                  <a:pt x="56" y="143"/>
                </a:cubicBezTo>
                <a:cubicBezTo>
                  <a:pt x="54" y="145"/>
                  <a:pt x="53" y="147"/>
                  <a:pt x="53" y="150"/>
                </a:cubicBezTo>
                <a:cubicBezTo>
                  <a:pt x="55" y="152"/>
                  <a:pt x="58" y="153"/>
                  <a:pt x="60" y="155"/>
                </a:cubicBezTo>
                <a:cubicBezTo>
                  <a:pt x="64" y="153"/>
                  <a:pt x="67" y="144"/>
                  <a:pt x="62" y="141"/>
                </a:cubicBezTo>
                <a:cubicBezTo>
                  <a:pt x="62" y="139"/>
                  <a:pt x="62" y="138"/>
                  <a:pt x="64" y="137"/>
                </a:cubicBezTo>
                <a:cubicBezTo>
                  <a:pt x="65" y="138"/>
                  <a:pt x="65" y="138"/>
                  <a:pt x="66" y="139"/>
                </a:cubicBezTo>
                <a:cubicBezTo>
                  <a:pt x="65" y="140"/>
                  <a:pt x="66" y="142"/>
                  <a:pt x="65" y="143"/>
                </a:cubicBezTo>
                <a:cubicBezTo>
                  <a:pt x="66" y="144"/>
                  <a:pt x="66" y="144"/>
                  <a:pt x="67" y="144"/>
                </a:cubicBezTo>
                <a:cubicBezTo>
                  <a:pt x="67" y="144"/>
                  <a:pt x="67" y="143"/>
                  <a:pt x="68" y="143"/>
                </a:cubicBezTo>
                <a:cubicBezTo>
                  <a:pt x="69" y="141"/>
                  <a:pt x="70" y="140"/>
                  <a:pt x="70" y="138"/>
                </a:cubicBezTo>
                <a:cubicBezTo>
                  <a:pt x="68" y="136"/>
                  <a:pt x="65" y="135"/>
                  <a:pt x="62" y="135"/>
                </a:cubicBezTo>
                <a:moveTo>
                  <a:pt x="74" y="140"/>
                </a:moveTo>
                <a:cubicBezTo>
                  <a:pt x="72" y="146"/>
                  <a:pt x="68" y="150"/>
                  <a:pt x="68" y="158"/>
                </a:cubicBezTo>
                <a:cubicBezTo>
                  <a:pt x="69" y="159"/>
                  <a:pt x="71" y="159"/>
                  <a:pt x="73" y="159"/>
                </a:cubicBezTo>
                <a:cubicBezTo>
                  <a:pt x="73" y="158"/>
                  <a:pt x="73" y="157"/>
                  <a:pt x="74" y="157"/>
                </a:cubicBezTo>
                <a:cubicBezTo>
                  <a:pt x="74" y="157"/>
                  <a:pt x="74" y="157"/>
                  <a:pt x="75" y="157"/>
                </a:cubicBezTo>
                <a:cubicBezTo>
                  <a:pt x="73" y="158"/>
                  <a:pt x="75" y="160"/>
                  <a:pt x="75" y="161"/>
                </a:cubicBezTo>
                <a:cubicBezTo>
                  <a:pt x="76" y="161"/>
                  <a:pt x="77" y="161"/>
                  <a:pt x="78" y="161"/>
                </a:cubicBezTo>
                <a:cubicBezTo>
                  <a:pt x="78" y="160"/>
                  <a:pt x="78" y="159"/>
                  <a:pt x="78" y="158"/>
                </a:cubicBezTo>
                <a:cubicBezTo>
                  <a:pt x="77" y="158"/>
                  <a:pt x="76" y="157"/>
                  <a:pt x="76" y="155"/>
                </a:cubicBezTo>
                <a:cubicBezTo>
                  <a:pt x="76" y="155"/>
                  <a:pt x="76" y="155"/>
                  <a:pt x="75" y="155"/>
                </a:cubicBezTo>
                <a:cubicBezTo>
                  <a:pt x="75" y="155"/>
                  <a:pt x="74" y="155"/>
                  <a:pt x="74" y="156"/>
                </a:cubicBezTo>
                <a:cubicBezTo>
                  <a:pt x="74" y="156"/>
                  <a:pt x="73" y="156"/>
                  <a:pt x="73" y="156"/>
                </a:cubicBezTo>
                <a:cubicBezTo>
                  <a:pt x="73" y="156"/>
                  <a:pt x="73" y="156"/>
                  <a:pt x="73" y="156"/>
                </a:cubicBezTo>
                <a:cubicBezTo>
                  <a:pt x="73" y="156"/>
                  <a:pt x="72" y="155"/>
                  <a:pt x="72" y="155"/>
                </a:cubicBezTo>
                <a:cubicBezTo>
                  <a:pt x="73" y="155"/>
                  <a:pt x="73" y="152"/>
                  <a:pt x="74" y="151"/>
                </a:cubicBezTo>
                <a:cubicBezTo>
                  <a:pt x="75" y="152"/>
                  <a:pt x="77" y="152"/>
                  <a:pt x="79" y="153"/>
                </a:cubicBezTo>
                <a:cubicBezTo>
                  <a:pt x="81" y="149"/>
                  <a:pt x="76" y="149"/>
                  <a:pt x="75" y="147"/>
                </a:cubicBezTo>
                <a:cubicBezTo>
                  <a:pt x="75" y="146"/>
                  <a:pt x="75" y="145"/>
                  <a:pt x="76" y="143"/>
                </a:cubicBezTo>
                <a:cubicBezTo>
                  <a:pt x="76" y="144"/>
                  <a:pt x="76" y="144"/>
                  <a:pt x="77" y="144"/>
                </a:cubicBezTo>
                <a:cubicBezTo>
                  <a:pt x="77" y="144"/>
                  <a:pt x="77" y="143"/>
                  <a:pt x="78" y="143"/>
                </a:cubicBezTo>
                <a:cubicBezTo>
                  <a:pt x="78" y="143"/>
                  <a:pt x="78" y="143"/>
                  <a:pt x="78" y="143"/>
                </a:cubicBezTo>
                <a:cubicBezTo>
                  <a:pt x="78" y="143"/>
                  <a:pt x="79" y="143"/>
                  <a:pt x="79" y="143"/>
                </a:cubicBezTo>
                <a:cubicBezTo>
                  <a:pt x="79" y="145"/>
                  <a:pt x="80" y="146"/>
                  <a:pt x="81" y="146"/>
                </a:cubicBezTo>
                <a:cubicBezTo>
                  <a:pt x="81" y="145"/>
                  <a:pt x="82" y="144"/>
                  <a:pt x="82" y="142"/>
                </a:cubicBezTo>
                <a:cubicBezTo>
                  <a:pt x="81" y="142"/>
                  <a:pt x="81" y="141"/>
                  <a:pt x="80" y="141"/>
                </a:cubicBezTo>
                <a:cubicBezTo>
                  <a:pt x="80" y="142"/>
                  <a:pt x="79" y="142"/>
                  <a:pt x="78" y="142"/>
                </a:cubicBezTo>
                <a:cubicBezTo>
                  <a:pt x="78" y="140"/>
                  <a:pt x="75" y="141"/>
                  <a:pt x="74" y="140"/>
                </a:cubicBezTo>
                <a:moveTo>
                  <a:pt x="99" y="142"/>
                </a:moveTo>
                <a:cubicBezTo>
                  <a:pt x="99" y="142"/>
                  <a:pt x="99" y="142"/>
                  <a:pt x="99" y="142"/>
                </a:cubicBezTo>
                <a:cubicBezTo>
                  <a:pt x="99" y="145"/>
                  <a:pt x="100" y="153"/>
                  <a:pt x="98" y="154"/>
                </a:cubicBezTo>
                <a:cubicBezTo>
                  <a:pt x="98" y="154"/>
                  <a:pt x="98" y="154"/>
                  <a:pt x="98" y="154"/>
                </a:cubicBezTo>
                <a:cubicBezTo>
                  <a:pt x="98" y="154"/>
                  <a:pt x="98" y="154"/>
                  <a:pt x="98" y="154"/>
                </a:cubicBezTo>
                <a:cubicBezTo>
                  <a:pt x="99" y="156"/>
                  <a:pt x="100" y="159"/>
                  <a:pt x="103" y="161"/>
                </a:cubicBezTo>
                <a:cubicBezTo>
                  <a:pt x="103" y="160"/>
                  <a:pt x="104" y="158"/>
                  <a:pt x="105" y="158"/>
                </a:cubicBezTo>
                <a:cubicBezTo>
                  <a:pt x="101" y="154"/>
                  <a:pt x="101" y="146"/>
                  <a:pt x="104" y="146"/>
                </a:cubicBezTo>
                <a:cubicBezTo>
                  <a:pt x="106" y="146"/>
                  <a:pt x="107" y="147"/>
                  <a:pt x="109" y="148"/>
                </a:cubicBezTo>
                <a:cubicBezTo>
                  <a:pt x="109" y="145"/>
                  <a:pt x="107" y="144"/>
                  <a:pt x="106" y="142"/>
                </a:cubicBezTo>
                <a:cubicBezTo>
                  <a:pt x="106" y="142"/>
                  <a:pt x="106" y="142"/>
                  <a:pt x="106" y="142"/>
                </a:cubicBezTo>
                <a:cubicBezTo>
                  <a:pt x="104" y="142"/>
                  <a:pt x="103" y="143"/>
                  <a:pt x="102" y="144"/>
                </a:cubicBezTo>
                <a:cubicBezTo>
                  <a:pt x="102" y="143"/>
                  <a:pt x="101" y="142"/>
                  <a:pt x="99" y="142"/>
                </a:cubicBezTo>
                <a:moveTo>
                  <a:pt x="89" y="144"/>
                </a:moveTo>
                <a:cubicBezTo>
                  <a:pt x="88" y="144"/>
                  <a:pt x="87" y="144"/>
                  <a:pt x="86" y="144"/>
                </a:cubicBezTo>
                <a:cubicBezTo>
                  <a:pt x="87" y="146"/>
                  <a:pt x="84" y="146"/>
                  <a:pt x="85" y="149"/>
                </a:cubicBezTo>
                <a:cubicBezTo>
                  <a:pt x="85" y="149"/>
                  <a:pt x="85" y="149"/>
                  <a:pt x="85" y="149"/>
                </a:cubicBezTo>
                <a:cubicBezTo>
                  <a:pt x="85" y="149"/>
                  <a:pt x="84" y="149"/>
                  <a:pt x="84" y="149"/>
                </a:cubicBezTo>
                <a:cubicBezTo>
                  <a:pt x="84" y="149"/>
                  <a:pt x="84" y="149"/>
                  <a:pt x="84" y="149"/>
                </a:cubicBezTo>
                <a:cubicBezTo>
                  <a:pt x="83" y="149"/>
                  <a:pt x="82" y="149"/>
                  <a:pt x="82" y="150"/>
                </a:cubicBezTo>
                <a:cubicBezTo>
                  <a:pt x="82" y="151"/>
                  <a:pt x="84" y="150"/>
                  <a:pt x="84" y="151"/>
                </a:cubicBezTo>
                <a:cubicBezTo>
                  <a:pt x="82" y="159"/>
                  <a:pt x="85" y="163"/>
                  <a:pt x="92" y="163"/>
                </a:cubicBezTo>
                <a:cubicBezTo>
                  <a:pt x="93" y="163"/>
                  <a:pt x="94" y="163"/>
                  <a:pt x="96" y="163"/>
                </a:cubicBezTo>
                <a:cubicBezTo>
                  <a:pt x="95" y="161"/>
                  <a:pt x="94" y="158"/>
                  <a:pt x="94" y="155"/>
                </a:cubicBezTo>
                <a:cubicBezTo>
                  <a:pt x="92" y="155"/>
                  <a:pt x="92" y="156"/>
                  <a:pt x="91" y="156"/>
                </a:cubicBezTo>
                <a:cubicBezTo>
                  <a:pt x="91" y="156"/>
                  <a:pt x="91" y="156"/>
                  <a:pt x="90" y="156"/>
                </a:cubicBezTo>
                <a:cubicBezTo>
                  <a:pt x="89" y="158"/>
                  <a:pt x="91" y="158"/>
                  <a:pt x="91" y="160"/>
                </a:cubicBezTo>
                <a:cubicBezTo>
                  <a:pt x="91" y="160"/>
                  <a:pt x="90" y="160"/>
                  <a:pt x="90" y="160"/>
                </a:cubicBezTo>
                <a:cubicBezTo>
                  <a:pt x="90" y="160"/>
                  <a:pt x="89" y="160"/>
                  <a:pt x="89" y="160"/>
                </a:cubicBezTo>
                <a:cubicBezTo>
                  <a:pt x="89" y="160"/>
                  <a:pt x="88" y="160"/>
                  <a:pt x="88" y="160"/>
                </a:cubicBezTo>
                <a:cubicBezTo>
                  <a:pt x="88" y="160"/>
                  <a:pt x="88" y="160"/>
                  <a:pt x="87" y="160"/>
                </a:cubicBezTo>
                <a:cubicBezTo>
                  <a:pt x="87" y="154"/>
                  <a:pt x="86" y="151"/>
                  <a:pt x="88" y="146"/>
                </a:cubicBezTo>
                <a:cubicBezTo>
                  <a:pt x="89" y="146"/>
                  <a:pt x="89" y="146"/>
                  <a:pt x="89" y="146"/>
                </a:cubicBezTo>
                <a:cubicBezTo>
                  <a:pt x="90" y="146"/>
                  <a:pt x="92" y="147"/>
                  <a:pt x="92" y="148"/>
                </a:cubicBezTo>
                <a:cubicBezTo>
                  <a:pt x="92" y="149"/>
                  <a:pt x="92" y="151"/>
                  <a:pt x="92" y="151"/>
                </a:cubicBezTo>
                <a:cubicBezTo>
                  <a:pt x="93" y="151"/>
                  <a:pt x="94" y="151"/>
                  <a:pt x="95" y="151"/>
                </a:cubicBezTo>
                <a:cubicBezTo>
                  <a:pt x="97" y="147"/>
                  <a:pt x="94" y="144"/>
                  <a:pt x="89" y="144"/>
                </a:cubicBezTo>
                <a:moveTo>
                  <a:pt x="71" y="146"/>
                </a:moveTo>
                <a:cubicBezTo>
                  <a:pt x="70" y="146"/>
                  <a:pt x="69" y="146"/>
                  <a:pt x="68" y="146"/>
                </a:cubicBezTo>
                <a:cubicBezTo>
                  <a:pt x="68" y="147"/>
                  <a:pt x="69" y="148"/>
                  <a:pt x="70" y="148"/>
                </a:cubicBezTo>
                <a:cubicBezTo>
                  <a:pt x="70" y="148"/>
                  <a:pt x="70" y="148"/>
                  <a:pt x="70" y="148"/>
                </a:cubicBezTo>
                <a:cubicBezTo>
                  <a:pt x="70" y="147"/>
                  <a:pt x="71" y="147"/>
                  <a:pt x="71" y="146"/>
                </a:cubicBezTo>
                <a:moveTo>
                  <a:pt x="108" y="151"/>
                </a:moveTo>
                <a:cubicBezTo>
                  <a:pt x="108" y="151"/>
                  <a:pt x="107" y="152"/>
                  <a:pt x="107" y="152"/>
                </a:cubicBezTo>
                <a:cubicBezTo>
                  <a:pt x="109" y="154"/>
                  <a:pt x="107" y="156"/>
                  <a:pt x="108" y="160"/>
                </a:cubicBezTo>
                <a:cubicBezTo>
                  <a:pt x="109" y="160"/>
                  <a:pt x="110" y="160"/>
                  <a:pt x="110" y="160"/>
                </a:cubicBezTo>
                <a:cubicBezTo>
                  <a:pt x="110" y="156"/>
                  <a:pt x="111" y="151"/>
                  <a:pt x="108" y="151"/>
                </a:cubicBezTo>
                <a:moveTo>
                  <a:pt x="76" y="153"/>
                </a:moveTo>
                <a:cubicBezTo>
                  <a:pt x="76" y="153"/>
                  <a:pt x="76" y="153"/>
                  <a:pt x="76" y="154"/>
                </a:cubicBezTo>
                <a:cubicBezTo>
                  <a:pt x="76" y="154"/>
                  <a:pt x="76" y="154"/>
                  <a:pt x="76" y="154"/>
                </a:cubicBezTo>
                <a:cubicBezTo>
                  <a:pt x="76" y="154"/>
                  <a:pt x="76" y="154"/>
                  <a:pt x="76" y="154"/>
                </a:cubicBezTo>
                <a:cubicBezTo>
                  <a:pt x="76" y="153"/>
                  <a:pt x="76" y="153"/>
                  <a:pt x="76" y="153"/>
                </a:cubicBezTo>
                <a:moveTo>
                  <a:pt x="57" y="155"/>
                </a:moveTo>
                <a:cubicBezTo>
                  <a:pt x="57" y="155"/>
                  <a:pt x="57" y="155"/>
                  <a:pt x="57" y="156"/>
                </a:cubicBezTo>
                <a:cubicBezTo>
                  <a:pt x="57" y="156"/>
                  <a:pt x="57" y="156"/>
                  <a:pt x="57" y="156"/>
                </a:cubicBezTo>
                <a:cubicBezTo>
                  <a:pt x="58" y="156"/>
                  <a:pt x="58" y="156"/>
                  <a:pt x="58" y="156"/>
                </a:cubicBezTo>
                <a:cubicBezTo>
                  <a:pt x="58" y="155"/>
                  <a:pt x="57" y="155"/>
                  <a:pt x="57" y="155"/>
                </a:cubicBezTo>
                <a:moveTo>
                  <a:pt x="89" y="157"/>
                </a:moveTo>
                <a:cubicBezTo>
                  <a:pt x="89" y="157"/>
                  <a:pt x="89" y="158"/>
                  <a:pt x="88" y="158"/>
                </a:cubicBezTo>
                <a:cubicBezTo>
                  <a:pt x="88" y="159"/>
                  <a:pt x="88" y="159"/>
                  <a:pt x="88" y="159"/>
                </a:cubicBezTo>
                <a:cubicBezTo>
                  <a:pt x="88" y="159"/>
                  <a:pt x="88" y="158"/>
                  <a:pt x="88" y="158"/>
                </a:cubicBezTo>
                <a:cubicBezTo>
                  <a:pt x="89" y="158"/>
                  <a:pt x="89" y="157"/>
                  <a:pt x="89" y="157"/>
                </a:cubicBezTo>
                <a:moveTo>
                  <a:pt x="108" y="164"/>
                </a:moveTo>
                <a:cubicBezTo>
                  <a:pt x="108" y="164"/>
                  <a:pt x="108" y="164"/>
                  <a:pt x="108" y="164"/>
                </a:cubicBezTo>
                <a:cubicBezTo>
                  <a:pt x="108" y="164"/>
                  <a:pt x="108" y="164"/>
                  <a:pt x="108" y="164"/>
                </a:cubicBezTo>
                <a:cubicBezTo>
                  <a:pt x="108" y="164"/>
                  <a:pt x="109" y="164"/>
                  <a:pt x="109" y="164"/>
                </a:cubicBezTo>
                <a:cubicBezTo>
                  <a:pt x="109" y="164"/>
                  <a:pt x="109" y="164"/>
                  <a:pt x="108" y="164"/>
                </a:cubicBezTo>
                <a:moveTo>
                  <a:pt x="61" y="163"/>
                </a:moveTo>
                <a:cubicBezTo>
                  <a:pt x="61" y="163"/>
                  <a:pt x="60" y="163"/>
                  <a:pt x="60" y="163"/>
                </a:cubicBezTo>
                <a:cubicBezTo>
                  <a:pt x="61" y="163"/>
                  <a:pt x="62" y="162"/>
                  <a:pt x="63" y="162"/>
                </a:cubicBezTo>
                <a:cubicBezTo>
                  <a:pt x="63" y="162"/>
                  <a:pt x="62" y="163"/>
                  <a:pt x="61" y="163"/>
                </a:cubicBezTo>
                <a:moveTo>
                  <a:pt x="135" y="160"/>
                </a:moveTo>
                <a:cubicBezTo>
                  <a:pt x="135" y="159"/>
                  <a:pt x="135" y="159"/>
                  <a:pt x="135" y="159"/>
                </a:cubicBezTo>
                <a:cubicBezTo>
                  <a:pt x="136" y="159"/>
                  <a:pt x="136" y="159"/>
                  <a:pt x="136" y="159"/>
                </a:cubicBezTo>
                <a:cubicBezTo>
                  <a:pt x="136" y="160"/>
                  <a:pt x="136" y="160"/>
                  <a:pt x="136" y="160"/>
                </a:cubicBezTo>
                <a:cubicBezTo>
                  <a:pt x="135" y="160"/>
                  <a:pt x="135" y="160"/>
                  <a:pt x="135" y="160"/>
                </a:cubicBezTo>
                <a:moveTo>
                  <a:pt x="118" y="153"/>
                </a:moveTo>
                <a:cubicBezTo>
                  <a:pt x="118" y="153"/>
                  <a:pt x="118" y="153"/>
                  <a:pt x="118" y="153"/>
                </a:cubicBezTo>
                <a:cubicBezTo>
                  <a:pt x="118" y="153"/>
                  <a:pt x="118" y="152"/>
                  <a:pt x="118" y="152"/>
                </a:cubicBezTo>
                <a:cubicBezTo>
                  <a:pt x="118" y="152"/>
                  <a:pt x="118" y="153"/>
                  <a:pt x="118" y="153"/>
                </a:cubicBezTo>
                <a:cubicBezTo>
                  <a:pt x="119" y="153"/>
                  <a:pt x="118" y="153"/>
                  <a:pt x="118" y="153"/>
                </a:cubicBezTo>
                <a:moveTo>
                  <a:pt x="118" y="149"/>
                </a:moveTo>
                <a:cubicBezTo>
                  <a:pt x="117" y="149"/>
                  <a:pt x="117" y="149"/>
                  <a:pt x="117" y="149"/>
                </a:cubicBezTo>
                <a:cubicBezTo>
                  <a:pt x="118" y="147"/>
                  <a:pt x="116" y="146"/>
                  <a:pt x="116" y="145"/>
                </a:cubicBezTo>
                <a:cubicBezTo>
                  <a:pt x="116" y="145"/>
                  <a:pt x="116" y="145"/>
                  <a:pt x="116" y="145"/>
                </a:cubicBezTo>
                <a:cubicBezTo>
                  <a:pt x="118" y="145"/>
                  <a:pt x="118" y="147"/>
                  <a:pt x="120" y="147"/>
                </a:cubicBezTo>
                <a:cubicBezTo>
                  <a:pt x="119" y="148"/>
                  <a:pt x="119" y="149"/>
                  <a:pt x="118" y="149"/>
                </a:cubicBezTo>
                <a:moveTo>
                  <a:pt x="116" y="144"/>
                </a:moveTo>
                <a:cubicBezTo>
                  <a:pt x="116" y="144"/>
                  <a:pt x="116" y="144"/>
                  <a:pt x="116" y="144"/>
                </a:cubicBezTo>
                <a:cubicBezTo>
                  <a:pt x="116" y="143"/>
                  <a:pt x="116" y="143"/>
                  <a:pt x="116" y="143"/>
                </a:cubicBezTo>
                <a:cubicBezTo>
                  <a:pt x="116" y="143"/>
                  <a:pt x="116" y="144"/>
                  <a:pt x="116" y="144"/>
                </a:cubicBezTo>
                <a:cubicBezTo>
                  <a:pt x="116" y="144"/>
                  <a:pt x="116" y="144"/>
                  <a:pt x="116" y="144"/>
                </a:cubicBezTo>
                <a:moveTo>
                  <a:pt x="134" y="148"/>
                </a:moveTo>
                <a:cubicBezTo>
                  <a:pt x="130" y="148"/>
                  <a:pt x="127" y="142"/>
                  <a:pt x="126" y="139"/>
                </a:cubicBezTo>
                <a:cubicBezTo>
                  <a:pt x="126" y="137"/>
                  <a:pt x="128" y="137"/>
                  <a:pt x="128" y="136"/>
                </a:cubicBezTo>
                <a:cubicBezTo>
                  <a:pt x="133" y="137"/>
                  <a:pt x="133" y="143"/>
                  <a:pt x="137" y="145"/>
                </a:cubicBezTo>
                <a:cubicBezTo>
                  <a:pt x="136" y="146"/>
                  <a:pt x="133" y="146"/>
                  <a:pt x="135" y="147"/>
                </a:cubicBezTo>
                <a:cubicBezTo>
                  <a:pt x="135" y="148"/>
                  <a:pt x="134" y="148"/>
                  <a:pt x="134" y="148"/>
                </a:cubicBezTo>
                <a:moveTo>
                  <a:pt x="46" y="133"/>
                </a:moveTo>
                <a:cubicBezTo>
                  <a:pt x="46" y="133"/>
                  <a:pt x="45" y="133"/>
                  <a:pt x="45" y="133"/>
                </a:cubicBezTo>
                <a:cubicBezTo>
                  <a:pt x="45" y="132"/>
                  <a:pt x="45" y="132"/>
                  <a:pt x="46" y="132"/>
                </a:cubicBezTo>
                <a:cubicBezTo>
                  <a:pt x="46" y="132"/>
                  <a:pt x="46" y="132"/>
                  <a:pt x="46" y="133"/>
                </a:cubicBezTo>
                <a:cubicBezTo>
                  <a:pt x="46" y="133"/>
                  <a:pt x="46" y="133"/>
                  <a:pt x="46" y="133"/>
                </a:cubicBezTo>
                <a:moveTo>
                  <a:pt x="47" y="129"/>
                </a:moveTo>
                <a:cubicBezTo>
                  <a:pt x="46" y="129"/>
                  <a:pt x="46" y="129"/>
                  <a:pt x="46" y="129"/>
                </a:cubicBezTo>
                <a:cubicBezTo>
                  <a:pt x="46" y="127"/>
                  <a:pt x="48" y="127"/>
                  <a:pt x="49" y="126"/>
                </a:cubicBezTo>
                <a:cubicBezTo>
                  <a:pt x="50" y="128"/>
                  <a:pt x="48" y="129"/>
                  <a:pt x="47" y="129"/>
                </a:cubicBezTo>
                <a:moveTo>
                  <a:pt x="79" y="91"/>
                </a:moveTo>
                <a:cubicBezTo>
                  <a:pt x="79" y="90"/>
                  <a:pt x="79" y="90"/>
                  <a:pt x="79" y="90"/>
                </a:cubicBezTo>
                <a:cubicBezTo>
                  <a:pt x="80" y="90"/>
                  <a:pt x="80" y="90"/>
                  <a:pt x="80" y="91"/>
                </a:cubicBezTo>
                <a:cubicBezTo>
                  <a:pt x="80" y="91"/>
                  <a:pt x="80" y="91"/>
                  <a:pt x="81" y="91"/>
                </a:cubicBezTo>
                <a:cubicBezTo>
                  <a:pt x="81" y="91"/>
                  <a:pt x="81" y="91"/>
                  <a:pt x="81" y="91"/>
                </a:cubicBezTo>
                <a:cubicBezTo>
                  <a:pt x="81" y="91"/>
                  <a:pt x="81" y="91"/>
                  <a:pt x="81" y="91"/>
                </a:cubicBezTo>
                <a:cubicBezTo>
                  <a:pt x="81" y="91"/>
                  <a:pt x="81" y="91"/>
                  <a:pt x="81" y="91"/>
                </a:cubicBezTo>
                <a:cubicBezTo>
                  <a:pt x="81" y="92"/>
                  <a:pt x="80" y="92"/>
                  <a:pt x="80" y="92"/>
                </a:cubicBezTo>
                <a:cubicBezTo>
                  <a:pt x="80" y="92"/>
                  <a:pt x="80" y="92"/>
                  <a:pt x="80" y="91"/>
                </a:cubicBezTo>
                <a:cubicBezTo>
                  <a:pt x="80" y="91"/>
                  <a:pt x="79" y="91"/>
                  <a:pt x="79" y="91"/>
                </a:cubicBezTo>
                <a:cubicBezTo>
                  <a:pt x="79" y="91"/>
                  <a:pt x="79" y="91"/>
                  <a:pt x="79" y="91"/>
                </a:cubicBezTo>
                <a:moveTo>
                  <a:pt x="81" y="90"/>
                </a:moveTo>
                <a:cubicBezTo>
                  <a:pt x="78" y="88"/>
                  <a:pt x="80" y="80"/>
                  <a:pt x="84" y="79"/>
                </a:cubicBezTo>
                <a:cubicBezTo>
                  <a:pt x="85" y="81"/>
                  <a:pt x="83" y="85"/>
                  <a:pt x="86" y="85"/>
                </a:cubicBezTo>
                <a:cubicBezTo>
                  <a:pt x="86" y="86"/>
                  <a:pt x="86" y="86"/>
                  <a:pt x="86" y="86"/>
                </a:cubicBezTo>
                <a:cubicBezTo>
                  <a:pt x="85" y="86"/>
                  <a:pt x="84" y="85"/>
                  <a:pt x="84" y="85"/>
                </a:cubicBezTo>
                <a:cubicBezTo>
                  <a:pt x="83" y="85"/>
                  <a:pt x="83" y="87"/>
                  <a:pt x="83" y="88"/>
                </a:cubicBezTo>
                <a:cubicBezTo>
                  <a:pt x="83" y="88"/>
                  <a:pt x="82" y="88"/>
                  <a:pt x="82" y="88"/>
                </a:cubicBezTo>
                <a:cubicBezTo>
                  <a:pt x="81" y="88"/>
                  <a:pt x="81" y="89"/>
                  <a:pt x="81" y="90"/>
                </a:cubicBezTo>
                <a:moveTo>
                  <a:pt x="37" y="65"/>
                </a:moveTo>
                <a:cubicBezTo>
                  <a:pt x="37" y="65"/>
                  <a:pt x="37" y="65"/>
                  <a:pt x="38" y="64"/>
                </a:cubicBezTo>
                <a:cubicBezTo>
                  <a:pt x="38" y="64"/>
                  <a:pt x="38" y="64"/>
                  <a:pt x="39" y="64"/>
                </a:cubicBezTo>
                <a:cubicBezTo>
                  <a:pt x="39" y="64"/>
                  <a:pt x="39" y="64"/>
                  <a:pt x="39" y="64"/>
                </a:cubicBezTo>
                <a:cubicBezTo>
                  <a:pt x="37" y="66"/>
                  <a:pt x="39" y="67"/>
                  <a:pt x="40" y="69"/>
                </a:cubicBezTo>
                <a:cubicBezTo>
                  <a:pt x="40" y="71"/>
                  <a:pt x="39" y="69"/>
                  <a:pt x="39" y="71"/>
                </a:cubicBezTo>
                <a:cubicBezTo>
                  <a:pt x="39" y="71"/>
                  <a:pt x="39" y="71"/>
                  <a:pt x="39" y="71"/>
                </a:cubicBezTo>
                <a:cubicBezTo>
                  <a:pt x="38" y="71"/>
                  <a:pt x="38" y="71"/>
                  <a:pt x="37" y="71"/>
                </a:cubicBezTo>
                <a:cubicBezTo>
                  <a:pt x="36" y="74"/>
                  <a:pt x="37" y="77"/>
                  <a:pt x="37" y="80"/>
                </a:cubicBezTo>
                <a:cubicBezTo>
                  <a:pt x="36" y="80"/>
                  <a:pt x="36" y="80"/>
                  <a:pt x="35" y="80"/>
                </a:cubicBezTo>
                <a:cubicBezTo>
                  <a:pt x="35" y="80"/>
                  <a:pt x="34" y="80"/>
                  <a:pt x="33" y="80"/>
                </a:cubicBezTo>
                <a:cubicBezTo>
                  <a:pt x="33" y="77"/>
                  <a:pt x="33" y="73"/>
                  <a:pt x="36" y="73"/>
                </a:cubicBezTo>
                <a:cubicBezTo>
                  <a:pt x="36" y="73"/>
                  <a:pt x="36" y="73"/>
                  <a:pt x="36" y="73"/>
                </a:cubicBezTo>
                <a:cubicBezTo>
                  <a:pt x="35" y="71"/>
                  <a:pt x="34" y="71"/>
                  <a:pt x="35" y="68"/>
                </a:cubicBezTo>
                <a:cubicBezTo>
                  <a:pt x="35" y="68"/>
                  <a:pt x="36" y="68"/>
                  <a:pt x="36" y="68"/>
                </a:cubicBezTo>
                <a:cubicBezTo>
                  <a:pt x="36" y="68"/>
                  <a:pt x="37" y="67"/>
                  <a:pt x="37" y="67"/>
                </a:cubicBezTo>
                <a:cubicBezTo>
                  <a:pt x="37" y="66"/>
                  <a:pt x="36" y="66"/>
                  <a:pt x="36" y="65"/>
                </a:cubicBezTo>
                <a:cubicBezTo>
                  <a:pt x="36" y="65"/>
                  <a:pt x="36" y="65"/>
                  <a:pt x="37" y="65"/>
                </a:cubicBezTo>
                <a:moveTo>
                  <a:pt x="140" y="60"/>
                </a:moveTo>
                <a:cubicBezTo>
                  <a:pt x="140" y="60"/>
                  <a:pt x="140" y="60"/>
                  <a:pt x="139" y="60"/>
                </a:cubicBezTo>
                <a:cubicBezTo>
                  <a:pt x="139" y="59"/>
                  <a:pt x="140" y="59"/>
                  <a:pt x="140" y="59"/>
                </a:cubicBezTo>
                <a:cubicBezTo>
                  <a:pt x="140" y="59"/>
                  <a:pt x="140" y="59"/>
                  <a:pt x="140" y="59"/>
                </a:cubicBezTo>
                <a:cubicBezTo>
                  <a:pt x="140" y="60"/>
                  <a:pt x="140" y="60"/>
                  <a:pt x="140" y="60"/>
                </a:cubicBezTo>
                <a:cubicBezTo>
                  <a:pt x="140" y="60"/>
                  <a:pt x="140" y="60"/>
                  <a:pt x="140" y="60"/>
                </a:cubicBezTo>
                <a:moveTo>
                  <a:pt x="167" y="51"/>
                </a:moveTo>
                <a:cubicBezTo>
                  <a:pt x="167" y="51"/>
                  <a:pt x="167" y="51"/>
                  <a:pt x="167" y="51"/>
                </a:cubicBezTo>
                <a:cubicBezTo>
                  <a:pt x="167" y="51"/>
                  <a:pt x="167" y="51"/>
                  <a:pt x="167" y="51"/>
                </a:cubicBezTo>
                <a:cubicBezTo>
                  <a:pt x="167" y="51"/>
                  <a:pt x="167" y="51"/>
                  <a:pt x="167" y="51"/>
                </a:cubicBezTo>
                <a:cubicBezTo>
                  <a:pt x="167" y="52"/>
                  <a:pt x="167" y="52"/>
                  <a:pt x="167" y="52"/>
                </a:cubicBezTo>
                <a:cubicBezTo>
                  <a:pt x="167" y="52"/>
                  <a:pt x="167" y="52"/>
                  <a:pt x="167" y="51"/>
                </a:cubicBezTo>
                <a:cubicBezTo>
                  <a:pt x="167" y="51"/>
                  <a:pt x="167" y="51"/>
                  <a:pt x="167" y="51"/>
                </a:cubicBezTo>
                <a:moveTo>
                  <a:pt x="80" y="50"/>
                </a:moveTo>
                <a:cubicBezTo>
                  <a:pt x="80" y="50"/>
                  <a:pt x="80" y="50"/>
                  <a:pt x="80" y="49"/>
                </a:cubicBezTo>
                <a:cubicBezTo>
                  <a:pt x="80" y="49"/>
                  <a:pt x="81" y="49"/>
                  <a:pt x="81" y="49"/>
                </a:cubicBezTo>
                <a:cubicBezTo>
                  <a:pt x="81" y="49"/>
                  <a:pt x="81" y="49"/>
                  <a:pt x="81" y="50"/>
                </a:cubicBezTo>
                <a:cubicBezTo>
                  <a:pt x="81" y="50"/>
                  <a:pt x="81" y="50"/>
                  <a:pt x="80" y="50"/>
                </a:cubicBezTo>
                <a:moveTo>
                  <a:pt x="149" y="44"/>
                </a:moveTo>
                <a:cubicBezTo>
                  <a:pt x="149" y="44"/>
                  <a:pt x="150" y="43"/>
                  <a:pt x="150" y="42"/>
                </a:cubicBezTo>
                <a:cubicBezTo>
                  <a:pt x="152" y="42"/>
                  <a:pt x="149" y="45"/>
                  <a:pt x="151" y="45"/>
                </a:cubicBezTo>
                <a:cubicBezTo>
                  <a:pt x="150" y="47"/>
                  <a:pt x="147" y="48"/>
                  <a:pt x="145" y="49"/>
                </a:cubicBezTo>
                <a:cubicBezTo>
                  <a:pt x="144" y="47"/>
                  <a:pt x="145" y="47"/>
                  <a:pt x="144" y="45"/>
                </a:cubicBezTo>
                <a:cubicBezTo>
                  <a:pt x="145" y="45"/>
                  <a:pt x="146" y="46"/>
                  <a:pt x="146" y="46"/>
                </a:cubicBezTo>
                <a:cubicBezTo>
                  <a:pt x="147" y="46"/>
                  <a:pt x="148" y="45"/>
                  <a:pt x="148" y="44"/>
                </a:cubicBezTo>
                <a:cubicBezTo>
                  <a:pt x="148" y="44"/>
                  <a:pt x="148" y="44"/>
                  <a:pt x="149" y="44"/>
                </a:cubicBezTo>
                <a:moveTo>
                  <a:pt x="158" y="38"/>
                </a:moveTo>
                <a:cubicBezTo>
                  <a:pt x="158" y="37"/>
                  <a:pt x="158" y="37"/>
                  <a:pt x="158" y="37"/>
                </a:cubicBezTo>
                <a:cubicBezTo>
                  <a:pt x="158" y="37"/>
                  <a:pt x="159" y="37"/>
                  <a:pt x="159" y="37"/>
                </a:cubicBezTo>
                <a:cubicBezTo>
                  <a:pt x="159" y="38"/>
                  <a:pt x="159" y="38"/>
                  <a:pt x="159" y="38"/>
                </a:cubicBezTo>
                <a:cubicBezTo>
                  <a:pt x="159" y="38"/>
                  <a:pt x="158" y="38"/>
                  <a:pt x="158" y="38"/>
                </a:cubicBezTo>
                <a:moveTo>
                  <a:pt x="130" y="38"/>
                </a:moveTo>
                <a:cubicBezTo>
                  <a:pt x="130" y="38"/>
                  <a:pt x="129" y="38"/>
                  <a:pt x="129" y="38"/>
                </a:cubicBezTo>
                <a:cubicBezTo>
                  <a:pt x="129" y="37"/>
                  <a:pt x="129" y="37"/>
                  <a:pt x="128" y="37"/>
                </a:cubicBezTo>
                <a:cubicBezTo>
                  <a:pt x="128" y="36"/>
                  <a:pt x="128" y="35"/>
                  <a:pt x="128" y="35"/>
                </a:cubicBezTo>
                <a:cubicBezTo>
                  <a:pt x="129" y="35"/>
                  <a:pt x="129" y="35"/>
                  <a:pt x="130" y="35"/>
                </a:cubicBezTo>
                <a:cubicBezTo>
                  <a:pt x="130" y="36"/>
                  <a:pt x="130" y="36"/>
                  <a:pt x="130" y="36"/>
                </a:cubicBezTo>
                <a:cubicBezTo>
                  <a:pt x="131" y="36"/>
                  <a:pt x="131" y="36"/>
                  <a:pt x="132" y="36"/>
                </a:cubicBezTo>
                <a:cubicBezTo>
                  <a:pt x="132" y="36"/>
                  <a:pt x="132" y="36"/>
                  <a:pt x="132" y="36"/>
                </a:cubicBezTo>
                <a:cubicBezTo>
                  <a:pt x="132" y="36"/>
                  <a:pt x="132" y="36"/>
                  <a:pt x="132" y="36"/>
                </a:cubicBezTo>
                <a:cubicBezTo>
                  <a:pt x="132" y="37"/>
                  <a:pt x="131" y="38"/>
                  <a:pt x="130" y="38"/>
                </a:cubicBezTo>
                <a:moveTo>
                  <a:pt x="153" y="34"/>
                </a:moveTo>
                <a:cubicBezTo>
                  <a:pt x="153" y="34"/>
                  <a:pt x="153" y="34"/>
                  <a:pt x="153" y="34"/>
                </a:cubicBezTo>
                <a:cubicBezTo>
                  <a:pt x="153" y="33"/>
                  <a:pt x="153" y="32"/>
                  <a:pt x="153" y="31"/>
                </a:cubicBezTo>
                <a:cubicBezTo>
                  <a:pt x="154" y="31"/>
                  <a:pt x="155" y="34"/>
                  <a:pt x="153" y="34"/>
                </a:cubicBezTo>
                <a:moveTo>
                  <a:pt x="36" y="30"/>
                </a:moveTo>
                <a:cubicBezTo>
                  <a:pt x="36" y="30"/>
                  <a:pt x="36" y="29"/>
                  <a:pt x="36" y="29"/>
                </a:cubicBezTo>
                <a:cubicBezTo>
                  <a:pt x="36" y="29"/>
                  <a:pt x="36" y="29"/>
                  <a:pt x="36" y="29"/>
                </a:cubicBezTo>
                <a:cubicBezTo>
                  <a:pt x="36" y="29"/>
                  <a:pt x="37" y="29"/>
                  <a:pt x="37" y="29"/>
                </a:cubicBezTo>
                <a:cubicBezTo>
                  <a:pt x="37" y="29"/>
                  <a:pt x="37" y="30"/>
                  <a:pt x="36" y="30"/>
                </a:cubicBezTo>
                <a:moveTo>
                  <a:pt x="62" y="25"/>
                </a:moveTo>
                <a:cubicBezTo>
                  <a:pt x="62" y="25"/>
                  <a:pt x="61" y="25"/>
                  <a:pt x="61" y="24"/>
                </a:cubicBezTo>
                <a:cubicBezTo>
                  <a:pt x="62" y="24"/>
                  <a:pt x="62" y="24"/>
                  <a:pt x="62" y="24"/>
                </a:cubicBezTo>
                <a:cubicBezTo>
                  <a:pt x="62" y="24"/>
                  <a:pt x="62" y="24"/>
                  <a:pt x="62" y="24"/>
                </a:cubicBezTo>
                <a:cubicBezTo>
                  <a:pt x="62" y="25"/>
                  <a:pt x="62" y="25"/>
                  <a:pt x="62" y="25"/>
                </a:cubicBezTo>
                <a:moveTo>
                  <a:pt x="72" y="28"/>
                </a:moveTo>
                <a:cubicBezTo>
                  <a:pt x="74" y="26"/>
                  <a:pt x="70" y="21"/>
                  <a:pt x="74" y="20"/>
                </a:cubicBezTo>
                <a:cubicBezTo>
                  <a:pt x="74" y="21"/>
                  <a:pt x="75" y="28"/>
                  <a:pt x="72" y="28"/>
                </a:cubicBezTo>
                <a:moveTo>
                  <a:pt x="138" y="21"/>
                </a:moveTo>
                <a:cubicBezTo>
                  <a:pt x="137" y="21"/>
                  <a:pt x="137" y="20"/>
                  <a:pt x="137" y="19"/>
                </a:cubicBezTo>
                <a:cubicBezTo>
                  <a:pt x="138" y="19"/>
                  <a:pt x="138" y="20"/>
                  <a:pt x="138" y="21"/>
                </a:cubicBezTo>
                <a:cubicBezTo>
                  <a:pt x="138" y="21"/>
                  <a:pt x="138" y="21"/>
                  <a:pt x="138" y="21"/>
                </a:cubicBezTo>
                <a:moveTo>
                  <a:pt x="54" y="19"/>
                </a:moveTo>
                <a:cubicBezTo>
                  <a:pt x="53" y="19"/>
                  <a:pt x="53" y="18"/>
                  <a:pt x="53" y="17"/>
                </a:cubicBezTo>
                <a:cubicBezTo>
                  <a:pt x="53" y="17"/>
                  <a:pt x="53" y="17"/>
                  <a:pt x="53" y="17"/>
                </a:cubicBezTo>
                <a:cubicBezTo>
                  <a:pt x="54" y="17"/>
                  <a:pt x="54" y="18"/>
                  <a:pt x="54" y="18"/>
                </a:cubicBezTo>
                <a:cubicBezTo>
                  <a:pt x="54" y="18"/>
                  <a:pt x="54" y="18"/>
                  <a:pt x="54" y="18"/>
                </a:cubicBezTo>
                <a:cubicBezTo>
                  <a:pt x="54" y="18"/>
                  <a:pt x="54" y="18"/>
                  <a:pt x="54" y="19"/>
                </a:cubicBezTo>
                <a:moveTo>
                  <a:pt x="60" y="15"/>
                </a:moveTo>
                <a:cubicBezTo>
                  <a:pt x="60" y="15"/>
                  <a:pt x="60" y="15"/>
                  <a:pt x="60" y="14"/>
                </a:cubicBezTo>
                <a:cubicBezTo>
                  <a:pt x="60" y="13"/>
                  <a:pt x="60" y="13"/>
                  <a:pt x="60" y="13"/>
                </a:cubicBezTo>
                <a:cubicBezTo>
                  <a:pt x="60" y="13"/>
                  <a:pt x="60" y="14"/>
                  <a:pt x="60" y="14"/>
                </a:cubicBezTo>
                <a:cubicBezTo>
                  <a:pt x="60" y="15"/>
                  <a:pt x="60" y="15"/>
                  <a:pt x="60" y="15"/>
                </a:cubicBezTo>
                <a:moveTo>
                  <a:pt x="122" y="13"/>
                </a:moveTo>
                <a:cubicBezTo>
                  <a:pt x="122" y="13"/>
                  <a:pt x="123" y="13"/>
                  <a:pt x="123" y="12"/>
                </a:cubicBezTo>
                <a:cubicBezTo>
                  <a:pt x="124" y="12"/>
                  <a:pt x="124" y="12"/>
                  <a:pt x="124" y="12"/>
                </a:cubicBezTo>
                <a:cubicBezTo>
                  <a:pt x="124" y="13"/>
                  <a:pt x="124" y="13"/>
                  <a:pt x="124" y="14"/>
                </a:cubicBezTo>
                <a:cubicBezTo>
                  <a:pt x="123" y="13"/>
                  <a:pt x="123" y="13"/>
                  <a:pt x="122" y="13"/>
                </a:cubicBezTo>
                <a:cubicBezTo>
                  <a:pt x="122" y="13"/>
                  <a:pt x="122" y="13"/>
                  <a:pt x="122" y="13"/>
                </a:cubicBezTo>
                <a:moveTo>
                  <a:pt x="108" y="9"/>
                </a:moveTo>
                <a:cubicBezTo>
                  <a:pt x="107" y="9"/>
                  <a:pt x="106" y="9"/>
                  <a:pt x="106" y="7"/>
                </a:cubicBezTo>
                <a:cubicBezTo>
                  <a:pt x="107" y="7"/>
                  <a:pt x="107" y="7"/>
                  <a:pt x="107" y="7"/>
                </a:cubicBezTo>
                <a:cubicBezTo>
                  <a:pt x="107" y="7"/>
                  <a:pt x="108" y="8"/>
                  <a:pt x="108" y="8"/>
                </a:cubicBezTo>
                <a:cubicBezTo>
                  <a:pt x="108" y="8"/>
                  <a:pt x="109" y="9"/>
                  <a:pt x="109" y="9"/>
                </a:cubicBezTo>
                <a:cubicBezTo>
                  <a:pt x="109" y="9"/>
                  <a:pt x="109" y="9"/>
                  <a:pt x="109" y="9"/>
                </a:cubicBezTo>
                <a:cubicBezTo>
                  <a:pt x="109" y="9"/>
                  <a:pt x="109" y="9"/>
                  <a:pt x="108" y="9"/>
                </a:cubicBezTo>
                <a:moveTo>
                  <a:pt x="112" y="7"/>
                </a:moveTo>
                <a:cubicBezTo>
                  <a:pt x="112" y="7"/>
                  <a:pt x="112" y="7"/>
                  <a:pt x="112" y="7"/>
                </a:cubicBezTo>
                <a:cubicBezTo>
                  <a:pt x="112" y="7"/>
                  <a:pt x="112" y="6"/>
                  <a:pt x="112" y="6"/>
                </a:cubicBezTo>
                <a:cubicBezTo>
                  <a:pt x="113" y="6"/>
                  <a:pt x="113" y="7"/>
                  <a:pt x="113" y="7"/>
                </a:cubicBezTo>
                <a:cubicBezTo>
                  <a:pt x="113" y="7"/>
                  <a:pt x="112" y="7"/>
                  <a:pt x="112" y="7"/>
                </a:cubicBezTo>
                <a:moveTo>
                  <a:pt x="102" y="10"/>
                </a:moveTo>
                <a:cubicBezTo>
                  <a:pt x="103" y="9"/>
                  <a:pt x="103" y="7"/>
                  <a:pt x="103" y="5"/>
                </a:cubicBezTo>
                <a:cubicBezTo>
                  <a:pt x="104" y="7"/>
                  <a:pt x="106" y="11"/>
                  <a:pt x="109" y="11"/>
                </a:cubicBezTo>
                <a:cubicBezTo>
                  <a:pt x="110" y="11"/>
                  <a:pt x="111" y="10"/>
                  <a:pt x="112" y="9"/>
                </a:cubicBezTo>
                <a:cubicBezTo>
                  <a:pt x="113" y="10"/>
                  <a:pt x="112" y="12"/>
                  <a:pt x="114" y="12"/>
                </a:cubicBezTo>
                <a:cubicBezTo>
                  <a:pt x="114" y="12"/>
                  <a:pt x="114" y="12"/>
                  <a:pt x="114" y="12"/>
                </a:cubicBezTo>
                <a:cubicBezTo>
                  <a:pt x="115" y="12"/>
                  <a:pt x="115" y="12"/>
                  <a:pt x="115" y="12"/>
                </a:cubicBezTo>
                <a:cubicBezTo>
                  <a:pt x="115" y="12"/>
                  <a:pt x="116" y="12"/>
                  <a:pt x="116" y="11"/>
                </a:cubicBezTo>
                <a:cubicBezTo>
                  <a:pt x="116" y="11"/>
                  <a:pt x="117" y="11"/>
                  <a:pt x="117" y="11"/>
                </a:cubicBezTo>
                <a:cubicBezTo>
                  <a:pt x="117" y="11"/>
                  <a:pt x="117" y="11"/>
                  <a:pt x="118" y="11"/>
                </a:cubicBezTo>
                <a:cubicBezTo>
                  <a:pt x="117" y="15"/>
                  <a:pt x="125" y="14"/>
                  <a:pt x="128" y="17"/>
                </a:cubicBezTo>
                <a:cubicBezTo>
                  <a:pt x="130" y="17"/>
                  <a:pt x="129" y="14"/>
                  <a:pt x="130" y="14"/>
                </a:cubicBezTo>
                <a:cubicBezTo>
                  <a:pt x="131" y="14"/>
                  <a:pt x="131" y="14"/>
                  <a:pt x="131" y="15"/>
                </a:cubicBezTo>
                <a:cubicBezTo>
                  <a:pt x="132" y="22"/>
                  <a:pt x="141" y="22"/>
                  <a:pt x="146" y="26"/>
                </a:cubicBezTo>
                <a:cubicBezTo>
                  <a:pt x="150" y="34"/>
                  <a:pt x="161" y="40"/>
                  <a:pt x="163" y="49"/>
                </a:cubicBezTo>
                <a:cubicBezTo>
                  <a:pt x="163" y="49"/>
                  <a:pt x="163" y="49"/>
                  <a:pt x="163" y="49"/>
                </a:cubicBezTo>
                <a:cubicBezTo>
                  <a:pt x="164" y="49"/>
                  <a:pt x="164" y="48"/>
                  <a:pt x="164" y="48"/>
                </a:cubicBezTo>
                <a:cubicBezTo>
                  <a:pt x="163" y="47"/>
                  <a:pt x="163" y="46"/>
                  <a:pt x="164" y="46"/>
                </a:cubicBezTo>
                <a:cubicBezTo>
                  <a:pt x="164" y="46"/>
                  <a:pt x="164" y="46"/>
                  <a:pt x="164" y="46"/>
                </a:cubicBezTo>
                <a:cubicBezTo>
                  <a:pt x="176" y="75"/>
                  <a:pt x="176" y="106"/>
                  <a:pt x="161" y="134"/>
                </a:cubicBezTo>
                <a:cubicBezTo>
                  <a:pt x="161" y="133"/>
                  <a:pt x="160" y="133"/>
                  <a:pt x="160" y="133"/>
                </a:cubicBezTo>
                <a:cubicBezTo>
                  <a:pt x="159" y="133"/>
                  <a:pt x="158" y="134"/>
                  <a:pt x="158" y="136"/>
                </a:cubicBezTo>
                <a:cubicBezTo>
                  <a:pt x="157" y="137"/>
                  <a:pt x="156" y="138"/>
                  <a:pt x="154" y="138"/>
                </a:cubicBezTo>
                <a:cubicBezTo>
                  <a:pt x="154" y="138"/>
                  <a:pt x="154" y="138"/>
                  <a:pt x="154" y="138"/>
                </a:cubicBezTo>
                <a:cubicBezTo>
                  <a:pt x="154" y="140"/>
                  <a:pt x="154" y="140"/>
                  <a:pt x="154" y="142"/>
                </a:cubicBezTo>
                <a:cubicBezTo>
                  <a:pt x="152" y="142"/>
                  <a:pt x="150" y="144"/>
                  <a:pt x="148" y="144"/>
                </a:cubicBezTo>
                <a:cubicBezTo>
                  <a:pt x="148" y="144"/>
                  <a:pt x="148" y="144"/>
                  <a:pt x="148" y="144"/>
                </a:cubicBezTo>
                <a:cubicBezTo>
                  <a:pt x="148" y="145"/>
                  <a:pt x="148" y="147"/>
                  <a:pt x="149" y="147"/>
                </a:cubicBezTo>
                <a:cubicBezTo>
                  <a:pt x="149" y="148"/>
                  <a:pt x="145" y="148"/>
                  <a:pt x="144" y="148"/>
                </a:cubicBezTo>
                <a:cubicBezTo>
                  <a:pt x="144" y="150"/>
                  <a:pt x="145" y="151"/>
                  <a:pt x="144" y="151"/>
                </a:cubicBezTo>
                <a:cubicBezTo>
                  <a:pt x="144" y="151"/>
                  <a:pt x="143" y="151"/>
                  <a:pt x="143" y="151"/>
                </a:cubicBezTo>
                <a:cubicBezTo>
                  <a:pt x="140" y="151"/>
                  <a:pt x="138" y="154"/>
                  <a:pt x="137" y="156"/>
                </a:cubicBezTo>
                <a:cubicBezTo>
                  <a:pt x="132" y="157"/>
                  <a:pt x="128" y="159"/>
                  <a:pt x="124" y="162"/>
                </a:cubicBezTo>
                <a:cubicBezTo>
                  <a:pt x="121" y="162"/>
                  <a:pt x="118" y="162"/>
                  <a:pt x="119" y="165"/>
                </a:cubicBezTo>
                <a:cubicBezTo>
                  <a:pt x="119" y="165"/>
                  <a:pt x="118" y="165"/>
                  <a:pt x="118" y="165"/>
                </a:cubicBezTo>
                <a:cubicBezTo>
                  <a:pt x="117" y="165"/>
                  <a:pt x="116" y="164"/>
                  <a:pt x="115" y="163"/>
                </a:cubicBezTo>
                <a:cubicBezTo>
                  <a:pt x="115" y="164"/>
                  <a:pt x="114" y="164"/>
                  <a:pt x="114" y="164"/>
                </a:cubicBezTo>
                <a:cubicBezTo>
                  <a:pt x="114" y="164"/>
                  <a:pt x="114" y="164"/>
                  <a:pt x="112" y="163"/>
                </a:cubicBezTo>
                <a:cubicBezTo>
                  <a:pt x="111" y="164"/>
                  <a:pt x="113" y="164"/>
                  <a:pt x="112" y="165"/>
                </a:cubicBezTo>
                <a:cubicBezTo>
                  <a:pt x="109" y="165"/>
                  <a:pt x="109" y="159"/>
                  <a:pt x="106" y="158"/>
                </a:cubicBezTo>
                <a:cubicBezTo>
                  <a:pt x="105" y="158"/>
                  <a:pt x="105" y="159"/>
                  <a:pt x="104" y="159"/>
                </a:cubicBezTo>
                <a:cubicBezTo>
                  <a:pt x="104" y="162"/>
                  <a:pt x="105" y="162"/>
                  <a:pt x="105" y="165"/>
                </a:cubicBezTo>
                <a:cubicBezTo>
                  <a:pt x="105" y="166"/>
                  <a:pt x="102" y="165"/>
                  <a:pt x="102" y="166"/>
                </a:cubicBezTo>
                <a:cubicBezTo>
                  <a:pt x="101" y="165"/>
                  <a:pt x="101" y="163"/>
                  <a:pt x="100" y="162"/>
                </a:cubicBezTo>
                <a:cubicBezTo>
                  <a:pt x="99" y="163"/>
                  <a:pt x="99" y="165"/>
                  <a:pt x="100" y="166"/>
                </a:cubicBezTo>
                <a:cubicBezTo>
                  <a:pt x="99" y="166"/>
                  <a:pt x="98" y="166"/>
                  <a:pt x="97" y="166"/>
                </a:cubicBezTo>
                <a:cubicBezTo>
                  <a:pt x="95" y="166"/>
                  <a:pt x="93" y="166"/>
                  <a:pt x="92" y="166"/>
                </a:cubicBezTo>
                <a:cubicBezTo>
                  <a:pt x="90" y="166"/>
                  <a:pt x="88" y="166"/>
                  <a:pt x="87" y="166"/>
                </a:cubicBezTo>
                <a:cubicBezTo>
                  <a:pt x="85" y="166"/>
                  <a:pt x="84" y="166"/>
                  <a:pt x="83" y="166"/>
                </a:cubicBezTo>
                <a:cubicBezTo>
                  <a:pt x="79" y="165"/>
                  <a:pt x="72" y="163"/>
                  <a:pt x="68" y="163"/>
                </a:cubicBezTo>
                <a:cubicBezTo>
                  <a:pt x="67" y="163"/>
                  <a:pt x="67" y="163"/>
                  <a:pt x="67" y="163"/>
                </a:cubicBezTo>
                <a:cubicBezTo>
                  <a:pt x="67" y="160"/>
                  <a:pt x="65" y="161"/>
                  <a:pt x="64" y="159"/>
                </a:cubicBezTo>
                <a:cubicBezTo>
                  <a:pt x="64" y="160"/>
                  <a:pt x="63" y="160"/>
                  <a:pt x="63" y="160"/>
                </a:cubicBezTo>
                <a:cubicBezTo>
                  <a:pt x="62" y="160"/>
                  <a:pt x="61" y="159"/>
                  <a:pt x="60" y="159"/>
                </a:cubicBezTo>
                <a:cubicBezTo>
                  <a:pt x="59" y="158"/>
                  <a:pt x="58" y="157"/>
                  <a:pt x="57" y="157"/>
                </a:cubicBezTo>
                <a:cubicBezTo>
                  <a:pt x="56" y="157"/>
                  <a:pt x="56" y="157"/>
                  <a:pt x="56" y="157"/>
                </a:cubicBezTo>
                <a:cubicBezTo>
                  <a:pt x="56" y="156"/>
                  <a:pt x="56" y="155"/>
                  <a:pt x="55" y="155"/>
                </a:cubicBezTo>
                <a:cubicBezTo>
                  <a:pt x="55" y="154"/>
                  <a:pt x="55" y="154"/>
                  <a:pt x="55" y="154"/>
                </a:cubicBezTo>
                <a:cubicBezTo>
                  <a:pt x="54" y="154"/>
                  <a:pt x="54" y="155"/>
                  <a:pt x="54" y="155"/>
                </a:cubicBezTo>
                <a:cubicBezTo>
                  <a:pt x="54" y="155"/>
                  <a:pt x="53" y="155"/>
                  <a:pt x="53" y="155"/>
                </a:cubicBezTo>
                <a:cubicBezTo>
                  <a:pt x="53" y="155"/>
                  <a:pt x="53" y="155"/>
                  <a:pt x="53" y="155"/>
                </a:cubicBezTo>
                <a:cubicBezTo>
                  <a:pt x="54" y="153"/>
                  <a:pt x="53" y="154"/>
                  <a:pt x="52" y="152"/>
                </a:cubicBezTo>
                <a:cubicBezTo>
                  <a:pt x="51" y="152"/>
                  <a:pt x="53" y="153"/>
                  <a:pt x="52" y="154"/>
                </a:cubicBezTo>
                <a:cubicBezTo>
                  <a:pt x="40" y="149"/>
                  <a:pt x="32" y="136"/>
                  <a:pt x="26" y="130"/>
                </a:cubicBezTo>
                <a:cubicBezTo>
                  <a:pt x="14" y="111"/>
                  <a:pt x="12" y="78"/>
                  <a:pt x="20" y="55"/>
                </a:cubicBezTo>
                <a:cubicBezTo>
                  <a:pt x="24" y="53"/>
                  <a:pt x="28" y="46"/>
                  <a:pt x="28" y="43"/>
                </a:cubicBezTo>
                <a:cubicBezTo>
                  <a:pt x="28" y="42"/>
                  <a:pt x="28" y="42"/>
                  <a:pt x="28" y="42"/>
                </a:cubicBezTo>
                <a:cubicBezTo>
                  <a:pt x="29" y="42"/>
                  <a:pt x="29" y="42"/>
                  <a:pt x="30" y="43"/>
                </a:cubicBezTo>
                <a:cubicBezTo>
                  <a:pt x="35" y="35"/>
                  <a:pt x="42" y="30"/>
                  <a:pt x="48" y="23"/>
                </a:cubicBezTo>
                <a:cubicBezTo>
                  <a:pt x="48" y="23"/>
                  <a:pt x="48" y="23"/>
                  <a:pt x="49" y="23"/>
                </a:cubicBezTo>
                <a:cubicBezTo>
                  <a:pt x="49" y="23"/>
                  <a:pt x="49" y="23"/>
                  <a:pt x="49" y="23"/>
                </a:cubicBezTo>
                <a:cubicBezTo>
                  <a:pt x="49" y="23"/>
                  <a:pt x="50" y="21"/>
                  <a:pt x="50" y="19"/>
                </a:cubicBezTo>
                <a:cubicBezTo>
                  <a:pt x="50" y="19"/>
                  <a:pt x="51" y="20"/>
                  <a:pt x="52" y="20"/>
                </a:cubicBezTo>
                <a:cubicBezTo>
                  <a:pt x="57" y="20"/>
                  <a:pt x="61" y="17"/>
                  <a:pt x="63" y="14"/>
                </a:cubicBezTo>
                <a:cubicBezTo>
                  <a:pt x="64" y="14"/>
                  <a:pt x="64" y="14"/>
                  <a:pt x="65" y="14"/>
                </a:cubicBezTo>
                <a:cubicBezTo>
                  <a:pt x="66" y="14"/>
                  <a:pt x="66" y="14"/>
                  <a:pt x="68" y="14"/>
                </a:cubicBezTo>
                <a:cubicBezTo>
                  <a:pt x="68" y="12"/>
                  <a:pt x="68" y="11"/>
                  <a:pt x="68" y="11"/>
                </a:cubicBezTo>
                <a:cubicBezTo>
                  <a:pt x="70" y="11"/>
                  <a:pt x="72" y="11"/>
                  <a:pt x="75" y="11"/>
                </a:cubicBezTo>
                <a:cubicBezTo>
                  <a:pt x="78" y="11"/>
                  <a:pt x="81" y="11"/>
                  <a:pt x="81" y="8"/>
                </a:cubicBezTo>
                <a:cubicBezTo>
                  <a:pt x="82" y="8"/>
                  <a:pt x="82" y="8"/>
                  <a:pt x="82" y="8"/>
                </a:cubicBezTo>
                <a:cubicBezTo>
                  <a:pt x="82" y="8"/>
                  <a:pt x="83" y="8"/>
                  <a:pt x="83" y="8"/>
                </a:cubicBezTo>
                <a:cubicBezTo>
                  <a:pt x="83" y="8"/>
                  <a:pt x="83" y="8"/>
                  <a:pt x="83" y="8"/>
                </a:cubicBezTo>
                <a:cubicBezTo>
                  <a:pt x="84" y="8"/>
                  <a:pt x="84" y="8"/>
                  <a:pt x="85" y="7"/>
                </a:cubicBezTo>
                <a:cubicBezTo>
                  <a:pt x="85" y="8"/>
                  <a:pt x="84" y="8"/>
                  <a:pt x="84" y="9"/>
                </a:cubicBezTo>
                <a:cubicBezTo>
                  <a:pt x="85" y="9"/>
                  <a:pt x="86" y="9"/>
                  <a:pt x="87" y="9"/>
                </a:cubicBezTo>
                <a:cubicBezTo>
                  <a:pt x="86" y="8"/>
                  <a:pt x="88" y="6"/>
                  <a:pt x="90" y="5"/>
                </a:cubicBezTo>
                <a:cubicBezTo>
                  <a:pt x="90" y="5"/>
                  <a:pt x="90" y="5"/>
                  <a:pt x="90" y="5"/>
                </a:cubicBezTo>
                <a:cubicBezTo>
                  <a:pt x="90" y="5"/>
                  <a:pt x="90" y="5"/>
                  <a:pt x="90" y="5"/>
                </a:cubicBezTo>
                <a:cubicBezTo>
                  <a:pt x="89" y="6"/>
                  <a:pt x="89" y="7"/>
                  <a:pt x="90" y="7"/>
                </a:cubicBezTo>
                <a:cubicBezTo>
                  <a:pt x="90" y="7"/>
                  <a:pt x="91" y="7"/>
                  <a:pt x="91" y="7"/>
                </a:cubicBezTo>
                <a:cubicBezTo>
                  <a:pt x="91" y="7"/>
                  <a:pt x="92" y="6"/>
                  <a:pt x="92" y="6"/>
                </a:cubicBezTo>
                <a:cubicBezTo>
                  <a:pt x="92" y="6"/>
                  <a:pt x="92" y="6"/>
                  <a:pt x="92" y="6"/>
                </a:cubicBezTo>
                <a:cubicBezTo>
                  <a:pt x="92" y="7"/>
                  <a:pt x="92" y="8"/>
                  <a:pt x="92" y="9"/>
                </a:cubicBezTo>
                <a:cubicBezTo>
                  <a:pt x="93" y="9"/>
                  <a:pt x="94" y="9"/>
                  <a:pt x="96" y="10"/>
                </a:cubicBezTo>
                <a:cubicBezTo>
                  <a:pt x="97" y="10"/>
                  <a:pt x="96" y="6"/>
                  <a:pt x="98" y="6"/>
                </a:cubicBezTo>
                <a:cubicBezTo>
                  <a:pt x="98" y="6"/>
                  <a:pt x="98" y="6"/>
                  <a:pt x="98" y="6"/>
                </a:cubicBezTo>
                <a:cubicBezTo>
                  <a:pt x="98" y="8"/>
                  <a:pt x="97" y="8"/>
                  <a:pt x="98" y="10"/>
                </a:cubicBezTo>
                <a:cubicBezTo>
                  <a:pt x="98" y="9"/>
                  <a:pt x="100" y="9"/>
                  <a:pt x="100" y="7"/>
                </a:cubicBezTo>
                <a:cubicBezTo>
                  <a:pt x="100" y="8"/>
                  <a:pt x="100" y="10"/>
                  <a:pt x="102" y="10"/>
                </a:cubicBezTo>
                <a:moveTo>
                  <a:pt x="93" y="6"/>
                </a:moveTo>
                <a:cubicBezTo>
                  <a:pt x="93" y="6"/>
                  <a:pt x="93" y="6"/>
                  <a:pt x="92" y="6"/>
                </a:cubicBezTo>
                <a:cubicBezTo>
                  <a:pt x="92" y="6"/>
                  <a:pt x="93" y="5"/>
                  <a:pt x="93" y="5"/>
                </a:cubicBezTo>
                <a:cubicBezTo>
                  <a:pt x="94" y="5"/>
                  <a:pt x="94" y="6"/>
                  <a:pt x="94" y="6"/>
                </a:cubicBezTo>
                <a:cubicBezTo>
                  <a:pt x="93" y="6"/>
                  <a:pt x="93" y="6"/>
                  <a:pt x="93" y="6"/>
                </a:cubicBezTo>
                <a:moveTo>
                  <a:pt x="82" y="0"/>
                </a:moveTo>
                <a:cubicBezTo>
                  <a:pt x="82" y="1"/>
                  <a:pt x="82" y="2"/>
                  <a:pt x="83" y="2"/>
                </a:cubicBezTo>
                <a:cubicBezTo>
                  <a:pt x="83" y="1"/>
                  <a:pt x="83" y="0"/>
                  <a:pt x="82" y="0"/>
                </a:cubicBezTo>
              </a:path>
            </a:pathLst>
          </a:custGeom>
          <a:solidFill>
            <a:srgbClr val="574F1F">
              <a:alpha val="2117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dirty="0">
              <a:ln>
                <a:noFill/>
              </a:ln>
              <a:solidFill>
                <a:srgbClr val="574F1F"/>
              </a:solidFill>
              <a:effectLst/>
              <a:uLnTx/>
              <a:uFillTx/>
              <a:latin typeface="Calibri" panose="020F0502020204030204" pitchFamily="34" charset="0"/>
              <a:ea typeface="宋体" panose="02010600030101010101" pitchFamily="2" charset="-122"/>
            </a:endParaRPr>
          </a:p>
        </p:txBody>
      </p:sp>
      <p:pic>
        <p:nvPicPr>
          <p:cNvPr id="56" name="图片 354">
            <a:extLst>
              <a:ext uri="{FF2B5EF4-FFF2-40B4-BE49-F238E27FC236}">
                <a16:creationId xmlns:a16="http://schemas.microsoft.com/office/drawing/2014/main" id="{574EF43A-4C05-48BE-8E45-AC49FA5848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5400000" flipH="1">
            <a:off x="10120478" y="2477780"/>
            <a:ext cx="2835611" cy="201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1">
            <a:extLst>
              <a:ext uri="{FF2B5EF4-FFF2-40B4-BE49-F238E27FC236}">
                <a16:creationId xmlns:a16="http://schemas.microsoft.com/office/drawing/2014/main" id="{2154E7F1-A95F-4D60-843F-28C13E6B7220}"/>
              </a:ext>
            </a:extLst>
          </p:cNvPr>
          <p:cNvSpPr/>
          <p:nvPr/>
        </p:nvSpPr>
        <p:spPr bwMode="auto">
          <a:xfrm rot="20972735">
            <a:off x="9990807" y="679224"/>
            <a:ext cx="1697441" cy="234209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a:outerShdw blurRad="4826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buFont typeface="Arial" pitchFamily="34" charset="0"/>
              <a:buNone/>
            </a:pPr>
            <a:endParaRPr lang="zh-CN" altLang="en-US">
              <a:solidFill>
                <a:srgbClr val="574F1F"/>
              </a:solidFill>
              <a:latin typeface="Calibri" pitchFamily="34" charset="0"/>
              <a:ea typeface="宋体" pitchFamily="2" charset="-122"/>
            </a:endParaRPr>
          </a:p>
        </p:txBody>
      </p:sp>
      <p:sp>
        <p:nvSpPr>
          <p:cNvPr id="3" name="矩形 2">
            <a:extLst>
              <a:ext uri="{FF2B5EF4-FFF2-40B4-BE49-F238E27FC236}">
                <a16:creationId xmlns:a16="http://schemas.microsoft.com/office/drawing/2014/main" id="{F7E45AA8-48C8-4A0D-4F89-ED5F82BEB232}"/>
              </a:ext>
            </a:extLst>
          </p:cNvPr>
          <p:cNvSpPr/>
          <p:nvPr/>
        </p:nvSpPr>
        <p:spPr>
          <a:xfrm>
            <a:off x="4816480" y="1026659"/>
            <a:ext cx="2229853" cy="64970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a:latin typeface="华文仿宋" panose="02010600040101010101" pitchFamily="2" charset="-122"/>
                <a:ea typeface="华文仿宋" panose="02010600040101010101" pitchFamily="2" charset="-122"/>
              </a:rPr>
              <a:t>纹理</a:t>
            </a:r>
            <a:r>
              <a:rPr lang="en-US" altLang="zh-CN" sz="2400" dirty="0">
                <a:latin typeface="华文仿宋" panose="02010600040101010101" pitchFamily="2" charset="-122"/>
                <a:ea typeface="华文仿宋" panose="02010600040101010101" pitchFamily="2" charset="-122"/>
              </a:rPr>
              <a:t>=</a:t>
            </a:r>
            <a:r>
              <a:rPr lang="zh-CN" altLang="en-US" sz="2400" dirty="0">
                <a:latin typeface="华文仿宋" panose="02010600040101010101" pitchFamily="2" charset="-122"/>
                <a:ea typeface="华文仿宋" panose="02010600040101010101" pitchFamily="2" charset="-122"/>
              </a:rPr>
              <a:t>？</a:t>
            </a:r>
          </a:p>
        </p:txBody>
      </p:sp>
      <p:cxnSp>
        <p:nvCxnSpPr>
          <p:cNvPr id="5" name="直接连接符 4">
            <a:extLst>
              <a:ext uri="{FF2B5EF4-FFF2-40B4-BE49-F238E27FC236}">
                <a16:creationId xmlns:a16="http://schemas.microsoft.com/office/drawing/2014/main" id="{DCE6F0BB-56C4-5EEC-2FBA-4E0D4F2BD8D2}"/>
              </a:ext>
            </a:extLst>
          </p:cNvPr>
          <p:cNvCxnSpPr>
            <a:cxnSpLocks/>
            <a:stCxn id="3" idx="2"/>
          </p:cNvCxnSpPr>
          <p:nvPr/>
        </p:nvCxnSpPr>
        <p:spPr>
          <a:xfrm flipH="1">
            <a:off x="4251158" y="1676365"/>
            <a:ext cx="1680249" cy="874330"/>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205096B7-F30D-6C5A-2EEC-353E316E9E7A}"/>
              </a:ext>
            </a:extLst>
          </p:cNvPr>
          <p:cNvCxnSpPr>
            <a:cxnSpLocks/>
            <a:stCxn id="3" idx="2"/>
            <a:endCxn id="11" idx="1"/>
          </p:cNvCxnSpPr>
          <p:nvPr/>
        </p:nvCxnSpPr>
        <p:spPr>
          <a:xfrm>
            <a:off x="5931407" y="1676365"/>
            <a:ext cx="1857175" cy="921464"/>
          </a:xfrm>
          <a:prstGeom prst="line">
            <a:avLst/>
          </a:prstGeom>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B521EE64-9BDD-E19D-6EB1-8DE37038B9A5}"/>
              </a:ext>
            </a:extLst>
          </p:cNvPr>
          <p:cNvSpPr txBox="1"/>
          <p:nvPr/>
        </p:nvSpPr>
        <p:spPr>
          <a:xfrm>
            <a:off x="6986450" y="1863977"/>
            <a:ext cx="846383"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模糊</a:t>
            </a:r>
          </a:p>
        </p:txBody>
      </p:sp>
      <p:sp>
        <p:nvSpPr>
          <p:cNvPr id="10" name="文本框 9">
            <a:extLst>
              <a:ext uri="{FF2B5EF4-FFF2-40B4-BE49-F238E27FC236}">
                <a16:creationId xmlns:a16="http://schemas.microsoft.com/office/drawing/2014/main" id="{134E55E7-48EA-0B8E-E0CC-B69239BBF878}"/>
              </a:ext>
            </a:extLst>
          </p:cNvPr>
          <p:cNvSpPr txBox="1"/>
          <p:nvPr/>
        </p:nvSpPr>
        <p:spPr>
          <a:xfrm>
            <a:off x="4100895" y="1881899"/>
            <a:ext cx="924295"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清晰</a:t>
            </a:r>
          </a:p>
        </p:txBody>
      </p:sp>
      <p:sp>
        <p:nvSpPr>
          <p:cNvPr id="11" name="椭圆 10">
            <a:extLst>
              <a:ext uri="{FF2B5EF4-FFF2-40B4-BE49-F238E27FC236}">
                <a16:creationId xmlns:a16="http://schemas.microsoft.com/office/drawing/2014/main" id="{59D9E040-FA13-5A95-0324-1E0E7D23B30F}"/>
              </a:ext>
            </a:extLst>
          </p:cNvPr>
          <p:cNvSpPr/>
          <p:nvPr/>
        </p:nvSpPr>
        <p:spPr>
          <a:xfrm>
            <a:off x="7611494" y="2513254"/>
            <a:ext cx="1209232" cy="5775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仿宋" panose="02010600040101010101" pitchFamily="2" charset="-122"/>
                <a:ea typeface="华文仿宋" panose="02010600040101010101" pitchFamily="2" charset="-122"/>
              </a:rPr>
              <a:t>坏瓜</a:t>
            </a:r>
          </a:p>
        </p:txBody>
      </p:sp>
      <p:sp>
        <p:nvSpPr>
          <p:cNvPr id="12" name="矩形 11">
            <a:extLst>
              <a:ext uri="{FF2B5EF4-FFF2-40B4-BE49-F238E27FC236}">
                <a16:creationId xmlns:a16="http://schemas.microsoft.com/office/drawing/2014/main" id="{B54EFF26-BBF9-016D-5835-3FC295FEBF96}"/>
              </a:ext>
            </a:extLst>
          </p:cNvPr>
          <p:cNvSpPr/>
          <p:nvPr/>
        </p:nvSpPr>
        <p:spPr>
          <a:xfrm>
            <a:off x="3107184" y="2569483"/>
            <a:ext cx="1918006" cy="577516"/>
          </a:xfrm>
          <a:prstGeom prst="rect">
            <a:avLst/>
          </a:prstGeom>
          <a:solidFill>
            <a:schemeClr val="accent5">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a:latin typeface="华文仿宋" panose="02010600040101010101" pitchFamily="2" charset="-122"/>
                <a:ea typeface="华文仿宋" panose="02010600040101010101" pitchFamily="2" charset="-122"/>
              </a:rPr>
              <a:t>根蒂</a:t>
            </a:r>
            <a:r>
              <a:rPr lang="en-US" altLang="zh-CN" sz="2400" dirty="0">
                <a:latin typeface="华文仿宋" panose="02010600040101010101" pitchFamily="2" charset="-122"/>
                <a:ea typeface="华文仿宋" panose="02010600040101010101" pitchFamily="2" charset="-122"/>
              </a:rPr>
              <a:t>=</a:t>
            </a:r>
            <a:r>
              <a:rPr lang="zh-CN" altLang="en-US" sz="2400" dirty="0">
                <a:latin typeface="华文仿宋" panose="02010600040101010101" pitchFamily="2" charset="-122"/>
                <a:ea typeface="华文仿宋" panose="02010600040101010101" pitchFamily="2" charset="-122"/>
              </a:rPr>
              <a:t>？</a:t>
            </a:r>
          </a:p>
        </p:txBody>
      </p:sp>
      <p:cxnSp>
        <p:nvCxnSpPr>
          <p:cNvPr id="14" name="直接连接符 13">
            <a:extLst>
              <a:ext uri="{FF2B5EF4-FFF2-40B4-BE49-F238E27FC236}">
                <a16:creationId xmlns:a16="http://schemas.microsoft.com/office/drawing/2014/main" id="{1533B959-738D-DD7F-36A7-E2A104FE8A76}"/>
              </a:ext>
            </a:extLst>
          </p:cNvPr>
          <p:cNvCxnSpPr>
            <a:cxnSpLocks/>
            <a:stCxn id="12" idx="2"/>
            <a:endCxn id="18" idx="0"/>
          </p:cNvCxnSpPr>
          <p:nvPr/>
        </p:nvCxnSpPr>
        <p:spPr>
          <a:xfrm flipH="1">
            <a:off x="3306046" y="3146999"/>
            <a:ext cx="760141" cy="1212621"/>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51EFEFD0-2EB2-FCEF-7C6C-3C91A8603AB4}"/>
              </a:ext>
            </a:extLst>
          </p:cNvPr>
          <p:cNvCxnSpPr>
            <a:cxnSpLocks/>
            <a:stCxn id="12" idx="2"/>
            <a:endCxn id="19" idx="0"/>
          </p:cNvCxnSpPr>
          <p:nvPr/>
        </p:nvCxnSpPr>
        <p:spPr>
          <a:xfrm>
            <a:off x="4066187" y="3146999"/>
            <a:ext cx="750293" cy="1212621"/>
          </a:xfrm>
          <a:prstGeom prst="line">
            <a:avLst/>
          </a:prstGeom>
        </p:spPr>
        <p:style>
          <a:lnRef idx="1">
            <a:schemeClr val="dk1"/>
          </a:lnRef>
          <a:fillRef idx="0">
            <a:schemeClr val="dk1"/>
          </a:fillRef>
          <a:effectRef idx="0">
            <a:schemeClr val="dk1"/>
          </a:effectRef>
          <a:fontRef idx="minor">
            <a:schemeClr val="tx1"/>
          </a:fontRef>
        </p:style>
      </p:cxnSp>
      <p:sp>
        <p:nvSpPr>
          <p:cNvPr id="18" name="椭圆 17">
            <a:extLst>
              <a:ext uri="{FF2B5EF4-FFF2-40B4-BE49-F238E27FC236}">
                <a16:creationId xmlns:a16="http://schemas.microsoft.com/office/drawing/2014/main" id="{85BD73A6-F8D0-3E86-ABED-9EBF6587C09D}"/>
              </a:ext>
            </a:extLst>
          </p:cNvPr>
          <p:cNvSpPr/>
          <p:nvPr/>
        </p:nvSpPr>
        <p:spPr>
          <a:xfrm>
            <a:off x="2688162" y="4359620"/>
            <a:ext cx="1235768" cy="5775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仿宋" panose="02010600040101010101" pitchFamily="2" charset="-122"/>
                <a:ea typeface="华文仿宋" panose="02010600040101010101" pitchFamily="2" charset="-122"/>
              </a:rPr>
              <a:t>好瓜</a:t>
            </a:r>
          </a:p>
        </p:txBody>
      </p:sp>
      <p:sp>
        <p:nvSpPr>
          <p:cNvPr id="19" name="椭圆 18">
            <a:extLst>
              <a:ext uri="{FF2B5EF4-FFF2-40B4-BE49-F238E27FC236}">
                <a16:creationId xmlns:a16="http://schemas.microsoft.com/office/drawing/2014/main" id="{8C626AFA-993B-C61B-3354-533E34207F94}"/>
              </a:ext>
            </a:extLst>
          </p:cNvPr>
          <p:cNvSpPr/>
          <p:nvPr/>
        </p:nvSpPr>
        <p:spPr>
          <a:xfrm>
            <a:off x="4210891" y="4359620"/>
            <a:ext cx="1211178" cy="5775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仿宋" panose="02010600040101010101" pitchFamily="2" charset="-122"/>
                <a:ea typeface="华文仿宋" panose="02010600040101010101" pitchFamily="2" charset="-122"/>
              </a:rPr>
              <a:t>坏瓜</a:t>
            </a:r>
          </a:p>
        </p:txBody>
      </p:sp>
      <p:sp>
        <p:nvSpPr>
          <p:cNvPr id="20" name="文本框 19">
            <a:extLst>
              <a:ext uri="{FF2B5EF4-FFF2-40B4-BE49-F238E27FC236}">
                <a16:creationId xmlns:a16="http://schemas.microsoft.com/office/drawing/2014/main" id="{ECEA15FE-84D7-8D1D-DF3D-3F3D23D9FAAC}"/>
              </a:ext>
            </a:extLst>
          </p:cNvPr>
          <p:cNvSpPr txBox="1"/>
          <p:nvPr/>
        </p:nvSpPr>
        <p:spPr>
          <a:xfrm>
            <a:off x="2817689" y="3556844"/>
            <a:ext cx="924294"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蜷缩</a:t>
            </a:r>
          </a:p>
        </p:txBody>
      </p:sp>
      <p:sp>
        <p:nvSpPr>
          <p:cNvPr id="21" name="文本框 20">
            <a:extLst>
              <a:ext uri="{FF2B5EF4-FFF2-40B4-BE49-F238E27FC236}">
                <a16:creationId xmlns:a16="http://schemas.microsoft.com/office/drawing/2014/main" id="{A0B0F97A-FEE2-58BC-CFA1-0571ED540D90}"/>
              </a:ext>
            </a:extLst>
          </p:cNvPr>
          <p:cNvSpPr txBox="1"/>
          <p:nvPr/>
        </p:nvSpPr>
        <p:spPr>
          <a:xfrm>
            <a:off x="4502124" y="3556185"/>
            <a:ext cx="978568" cy="461665"/>
          </a:xfrm>
          <a:prstGeom prst="rect">
            <a:avLst/>
          </a:prstGeom>
          <a:noFill/>
        </p:spPr>
        <p:txBody>
          <a:bodyPr wrap="square" rtlCol="0">
            <a:spAutoFit/>
          </a:bodyPr>
          <a:lstStyle/>
          <a:p>
            <a:r>
              <a:rPr lang="zh-CN" altLang="en-US" sz="2400" dirty="0">
                <a:latin typeface="华文仿宋" panose="02010600040101010101" pitchFamily="2" charset="-122"/>
                <a:ea typeface="华文仿宋" panose="02010600040101010101" pitchFamily="2" charset="-122"/>
              </a:rPr>
              <a:t>硬挺</a:t>
            </a:r>
          </a:p>
        </p:txBody>
      </p:sp>
    </p:spTree>
    <p:extLst>
      <p:ext uri="{BB962C8B-B14F-4D97-AF65-F5344CB8AC3E}">
        <p14:creationId xmlns:p14="http://schemas.microsoft.com/office/powerpoint/2010/main" val="39318682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000"/>
                                        <p:tgtEl>
                                          <p:spTgt spid="48"/>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 calcmode="lin" valueType="num">
                                      <p:cBhvr additive="base">
                                        <p:cTn id="10" dur="1500" fill="hold"/>
                                        <p:tgtEl>
                                          <p:spTgt spid="57"/>
                                        </p:tgtEl>
                                        <p:attrNameLst>
                                          <p:attrName>ppt_x</p:attrName>
                                        </p:attrNameLst>
                                      </p:cBhvr>
                                      <p:tavLst>
                                        <p:tav tm="0">
                                          <p:val>
                                            <p:strVal val="1+#ppt_w/2"/>
                                          </p:val>
                                        </p:tav>
                                        <p:tav tm="100000">
                                          <p:val>
                                            <p:strVal val="#ppt_x"/>
                                          </p:val>
                                        </p:tav>
                                      </p:tavLst>
                                    </p:anim>
                                    <p:anim calcmode="lin" valueType="num">
                                      <p:cBhvr additive="base">
                                        <p:cTn id="11" dur="1500" fill="hold"/>
                                        <p:tgtEl>
                                          <p:spTgt spid="57"/>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500"/>
                                  </p:stCondLst>
                                  <p:childTnLst>
                                    <p:set>
                                      <p:cBhvr>
                                        <p:cTn id="13" dur="1" fill="hold">
                                          <p:stCondLst>
                                            <p:cond delay="0"/>
                                          </p:stCondLst>
                                        </p:cTn>
                                        <p:tgtEl>
                                          <p:spTgt spid="56"/>
                                        </p:tgtEl>
                                        <p:attrNameLst>
                                          <p:attrName>style.visibility</p:attrName>
                                        </p:attrNameLst>
                                      </p:cBhvr>
                                      <p:to>
                                        <p:strVal val="visible"/>
                                      </p:to>
                                    </p:set>
                                    <p:anim calcmode="lin" valueType="num">
                                      <p:cBhvr additive="base">
                                        <p:cTn id="14" dur="1500" fill="hold"/>
                                        <p:tgtEl>
                                          <p:spTgt spid="56"/>
                                        </p:tgtEl>
                                        <p:attrNameLst>
                                          <p:attrName>ppt_x</p:attrName>
                                        </p:attrNameLst>
                                      </p:cBhvr>
                                      <p:tavLst>
                                        <p:tav tm="0">
                                          <p:val>
                                            <p:strVal val="1+#ppt_w/2"/>
                                          </p:val>
                                        </p:tav>
                                        <p:tav tm="100000">
                                          <p:val>
                                            <p:strVal val="#ppt_x"/>
                                          </p:val>
                                        </p:tav>
                                      </p:tavLst>
                                    </p:anim>
                                    <p:anim calcmode="lin" valueType="num">
                                      <p:cBhvr additive="base">
                                        <p:cTn id="15" dur="1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ppt_x"/>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heel(1)">
                                      <p:cBhvr>
                                        <p:cTn id="62" dur="2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down)">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down)">
                                      <p:cBhvr>
                                        <p:cTn id="8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7" grpId="0" animBg="1"/>
      <p:bldP spid="3" grpId="0" animBg="1"/>
      <p:bldP spid="9" grpId="0"/>
      <p:bldP spid="10" grpId="0"/>
      <p:bldP spid="11" grpId="0" animBg="1"/>
      <p:bldP spid="12" grpId="0" animBg="1"/>
      <p:bldP spid="18" grpId="0" animBg="1"/>
      <p:bldP spid="19" grpId="0" animBg="1"/>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CC8A905C-0621-4833-9C32-EEF2E6E6B175}"/>
              </a:ext>
            </a:extLst>
          </p:cNvPr>
          <p:cNvSpPr/>
          <p:nvPr/>
        </p:nvSpPr>
        <p:spPr>
          <a:xfrm>
            <a:off x="507555" y="972529"/>
            <a:ext cx="10928412" cy="5149049"/>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eaLnBrk="1" fontAlgn="auto" hangingPunct="1">
              <a:spcBef>
                <a:spcPts val="0"/>
              </a:spcBef>
              <a:spcAft>
                <a:spcPts val="0"/>
              </a:spcAft>
              <a:defRPr/>
            </a:pPr>
            <a:endParaRPr lang="zh-CN" altLang="en-US" sz="2400">
              <a:solidFill>
                <a:srgbClr val="FFFFFF"/>
              </a:solidFill>
            </a:endParaRPr>
          </a:p>
        </p:txBody>
      </p:sp>
      <p:sp>
        <p:nvSpPr>
          <p:cNvPr id="38" name="PA_库_矩形 5"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44B2EB30-2CDC-4D73-922D-D476DB4243D1}"/>
              </a:ext>
            </a:extLst>
          </p:cNvPr>
          <p:cNvSpPr>
            <a:spLocks noChangeArrowheads="1"/>
          </p:cNvSpPr>
          <p:nvPr>
            <p:custDataLst>
              <p:tags r:id="rId1"/>
            </p:custDataLst>
          </p:nvPr>
        </p:nvSpPr>
        <p:spPr bwMode="auto">
          <a:xfrm>
            <a:off x="5971761" y="2334431"/>
            <a:ext cx="52055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b="0" i="0" dirty="0">
                <a:solidFill>
                  <a:srgbClr val="333333"/>
                </a:solidFill>
                <a:effectLst/>
                <a:latin typeface="华文仿宋" panose="02010600040101010101" pitchFamily="2" charset="-122"/>
                <a:ea typeface="华文仿宋" panose="02010600040101010101" pitchFamily="2" charset="-122"/>
              </a:rPr>
              <a:t>  决策树（</a:t>
            </a:r>
            <a:r>
              <a:rPr lang="en-US" altLang="zh-CN" sz="2400" b="0" i="0" dirty="0">
                <a:solidFill>
                  <a:srgbClr val="333333"/>
                </a:solidFill>
                <a:effectLst/>
                <a:latin typeface="华文仿宋" panose="02010600040101010101" pitchFamily="2" charset="-122"/>
                <a:ea typeface="华文仿宋" panose="02010600040101010101" pitchFamily="2" charset="-122"/>
              </a:rPr>
              <a:t>Decision Tree</a:t>
            </a:r>
            <a:r>
              <a:rPr lang="zh-CN" altLang="en-US" sz="2400" b="0" i="0" dirty="0">
                <a:solidFill>
                  <a:srgbClr val="333333"/>
                </a:solidFill>
                <a:effectLst/>
                <a:latin typeface="华文仿宋" panose="02010600040101010101" pitchFamily="2" charset="-122"/>
                <a:ea typeface="华文仿宋" panose="02010600040101010101" pitchFamily="2" charset="-122"/>
              </a:rPr>
              <a:t>）是一种</a:t>
            </a:r>
            <a:r>
              <a:rPr lang="zh-CN" altLang="en-US" sz="2400" b="0" i="0" dirty="0">
                <a:solidFill>
                  <a:srgbClr val="FF0000"/>
                </a:solidFill>
                <a:effectLst/>
                <a:latin typeface="华文仿宋" panose="02010600040101010101" pitchFamily="2" charset="-122"/>
                <a:ea typeface="华文仿宋" panose="02010600040101010101" pitchFamily="2" charset="-122"/>
              </a:rPr>
              <a:t>有监督类</a:t>
            </a:r>
            <a:r>
              <a:rPr lang="zh-CN" altLang="en-US" sz="2400" b="0" i="0" dirty="0">
                <a:solidFill>
                  <a:srgbClr val="333333"/>
                </a:solidFill>
                <a:effectLst/>
                <a:latin typeface="华文仿宋" panose="02010600040101010101" pitchFamily="2" charset="-122"/>
                <a:ea typeface="华文仿宋" panose="02010600040101010101" pitchFamily="2" charset="-122"/>
              </a:rPr>
              <a:t>的机器学习方法，通过一系列的决策达到某一特定结果。由于这种决策分支画成图形很像一棵树的枝干，故称决策树。这种方法可以有效地解决</a:t>
            </a:r>
            <a:r>
              <a:rPr lang="zh-CN" altLang="en-US" sz="2400" b="0" i="0" dirty="0">
                <a:solidFill>
                  <a:srgbClr val="FF0000"/>
                </a:solidFill>
                <a:effectLst/>
                <a:latin typeface="华文仿宋" panose="02010600040101010101" pitchFamily="2" charset="-122"/>
                <a:ea typeface="华文仿宋" panose="02010600040101010101" pitchFamily="2" charset="-122"/>
              </a:rPr>
              <a:t>分类</a:t>
            </a:r>
            <a:r>
              <a:rPr lang="zh-CN" altLang="en-US" sz="2400" b="0" i="0" dirty="0">
                <a:solidFill>
                  <a:srgbClr val="333333"/>
                </a:solidFill>
                <a:effectLst/>
                <a:latin typeface="华文仿宋" panose="02010600040101010101" pitchFamily="2" charset="-122"/>
                <a:ea typeface="华文仿宋" panose="02010600040101010101" pitchFamily="2" charset="-122"/>
              </a:rPr>
              <a:t>与</a:t>
            </a:r>
            <a:r>
              <a:rPr lang="zh-CN" altLang="en-US" sz="2400" b="0" i="0" dirty="0">
                <a:solidFill>
                  <a:srgbClr val="FF0000"/>
                </a:solidFill>
                <a:effectLst/>
                <a:latin typeface="华文仿宋" panose="02010600040101010101" pitchFamily="2" charset="-122"/>
                <a:ea typeface="华文仿宋" panose="02010600040101010101" pitchFamily="2" charset="-122"/>
              </a:rPr>
              <a:t>回归</a:t>
            </a:r>
            <a:r>
              <a:rPr lang="zh-CN" altLang="en-US" sz="2400" b="0" i="0" dirty="0">
                <a:solidFill>
                  <a:srgbClr val="333333"/>
                </a:solidFill>
                <a:effectLst/>
                <a:latin typeface="华文仿宋" panose="02010600040101010101" pitchFamily="2" charset="-122"/>
                <a:ea typeface="华文仿宋" panose="02010600040101010101" pitchFamily="2" charset="-122"/>
              </a:rPr>
              <a:t>类问题。</a:t>
            </a:r>
            <a:endParaRPr lang="en-US" altLang="zh-CN" sz="2400" dirty="0">
              <a:solidFill>
                <a:srgbClr val="999999"/>
              </a:solidFill>
              <a:latin typeface="华文仿宋" panose="02010600040101010101" pitchFamily="2" charset="-122"/>
              <a:ea typeface="华文仿宋" panose="02010600040101010101" pitchFamily="2" charset="-122"/>
            </a:endParaRPr>
          </a:p>
        </p:txBody>
      </p:sp>
      <p:grpSp>
        <p:nvGrpSpPr>
          <p:cNvPr id="6" name="组合 5">
            <a:extLst>
              <a:ext uri="{FF2B5EF4-FFF2-40B4-BE49-F238E27FC236}">
                <a16:creationId xmlns:a16="http://schemas.microsoft.com/office/drawing/2014/main" id="{DF88B8E2-5978-45D1-A3BF-F5A9C48B604C}"/>
              </a:ext>
            </a:extLst>
          </p:cNvPr>
          <p:cNvGrpSpPr/>
          <p:nvPr/>
        </p:nvGrpSpPr>
        <p:grpSpPr>
          <a:xfrm>
            <a:off x="5478752" y="2411722"/>
            <a:ext cx="428625" cy="430212"/>
            <a:chOff x="7983219" y="4418013"/>
            <a:chExt cx="428625" cy="430212"/>
          </a:xfrm>
        </p:grpSpPr>
        <p:sp>
          <p:nvSpPr>
            <p:cNvPr id="53" name="PA_库_椭圆 20"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0444F4C4-9A36-49F6-8FD6-43853111B50E}"/>
                </a:ext>
              </a:extLst>
            </p:cNvPr>
            <p:cNvSpPr/>
            <p:nvPr>
              <p:custDataLst>
                <p:tags r:id="rId3"/>
              </p:custDataLst>
            </p:nvPr>
          </p:nvSpPr>
          <p:spPr>
            <a:xfrm>
              <a:off x="7983219" y="4418013"/>
              <a:ext cx="428625" cy="430212"/>
            </a:xfrm>
            <a:prstGeom prst="ellipse">
              <a:avLst/>
            </a:prstGeom>
            <a:solidFill>
              <a:srgbClr val="A0C8BE"/>
            </a:solidFill>
            <a:ln w="25400"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Calibri"/>
                <a:ea typeface="+mn-ea"/>
                <a:cs typeface="+mn-cs"/>
              </a:endParaRPr>
            </a:p>
          </p:txBody>
        </p:sp>
        <p:grpSp>
          <p:nvGrpSpPr>
            <p:cNvPr id="54" name="PA_库_组合 21"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E683BE7D-625E-41AE-8BA5-AC278847D0C2}"/>
                </a:ext>
              </a:extLst>
            </p:cNvPr>
            <p:cNvGrpSpPr/>
            <p:nvPr>
              <p:custDataLst>
                <p:tags r:id="rId4"/>
              </p:custDataLst>
            </p:nvPr>
          </p:nvGrpSpPr>
          <p:grpSpPr>
            <a:xfrm>
              <a:off x="8136086" y="4551186"/>
              <a:ext cx="122564" cy="163605"/>
              <a:chOff x="770054" y="4554537"/>
              <a:chExt cx="348456" cy="465138"/>
            </a:xfrm>
            <a:solidFill>
              <a:srgbClr val="FFFFFF"/>
            </a:solidFill>
          </p:grpSpPr>
          <p:sp>
            <p:nvSpPr>
              <p:cNvPr id="55" name="AutoShape 108">
                <a:extLst>
                  <a:ext uri="{FF2B5EF4-FFF2-40B4-BE49-F238E27FC236}">
                    <a16:creationId xmlns:a16="http://schemas.microsoft.com/office/drawing/2014/main" id="{490B6D76-9C71-4A5B-BD4D-FDD40634AD9D}"/>
                  </a:ext>
                </a:extLst>
              </p:cNvPr>
              <p:cNvSpPr>
                <a:spLocks/>
              </p:cNvSpPr>
              <p:nvPr/>
            </p:nvSpPr>
            <p:spPr bwMode="auto">
              <a:xfrm>
                <a:off x="856573" y="4641849"/>
                <a:ext cx="174625" cy="174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a:extLst>
                <a:ext uri="{91240B29-F687-4f45-9708-019B960494DF}"/>
                <a:ext uri="{AF507438-7753-43e0-B8FC-AC1667EBCBE1}"/>
              </a:extLst>
            </p:spPr>
            <p:txBody>
              <a:bodyPr lIns="9525" tIns="9525" rIns="9525" bIns="9525" anchor="ctr"/>
              <a:lstStyle/>
              <a:p>
                <a:pPr marL="0" marR="0" lvl="0" indent="0" algn="ctr" defTabSz="114297" eaLnBrk="1" fontAlgn="base" latinLnBrk="0" hangingPunct="0">
                  <a:lnSpc>
                    <a:spcPct val="100000"/>
                  </a:lnSpc>
                  <a:spcBef>
                    <a:spcPct val="0"/>
                  </a:spcBef>
                  <a:spcAft>
                    <a:spcPct val="0"/>
                  </a:spcAft>
                  <a:buClrTx/>
                  <a:buSzTx/>
                  <a:buFontTx/>
                  <a:buNone/>
                  <a:tabLst/>
                  <a:defRPr/>
                </a:pPr>
                <a:endParaRPr kumimoji="0" lang="en-US" sz="751"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56" name="AutoShape 109">
                <a:extLst>
                  <a:ext uri="{FF2B5EF4-FFF2-40B4-BE49-F238E27FC236}">
                    <a16:creationId xmlns:a16="http://schemas.microsoft.com/office/drawing/2014/main" id="{4631F286-F663-4895-9909-E5E0D6A0EF7D}"/>
                  </a:ext>
                </a:extLst>
              </p:cNvPr>
              <p:cNvSpPr>
                <a:spLocks/>
              </p:cNvSpPr>
              <p:nvPr/>
            </p:nvSpPr>
            <p:spPr bwMode="auto">
              <a:xfrm>
                <a:off x="770054" y="455453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a:extLst>
                <a:ext uri="{91240B29-F687-4f45-9708-019B960494DF}"/>
                <a:ext uri="{AF507438-7753-43e0-B8FC-AC1667EBCBE1}"/>
              </a:extLst>
            </p:spPr>
            <p:txBody>
              <a:bodyPr lIns="9525" tIns="9525" rIns="9525" bIns="9525" anchor="ctr"/>
              <a:lstStyle/>
              <a:p>
                <a:pPr marL="0" marR="0" lvl="0" indent="0" algn="ctr" defTabSz="114297" eaLnBrk="1" fontAlgn="base" latinLnBrk="0" hangingPunct="0">
                  <a:lnSpc>
                    <a:spcPct val="100000"/>
                  </a:lnSpc>
                  <a:spcBef>
                    <a:spcPct val="0"/>
                  </a:spcBef>
                  <a:spcAft>
                    <a:spcPct val="0"/>
                  </a:spcAft>
                  <a:buClrTx/>
                  <a:buSzTx/>
                  <a:buFontTx/>
                  <a:buNone/>
                  <a:tabLst/>
                  <a:defRPr/>
                </a:pPr>
                <a:endParaRPr kumimoji="0" lang="en-US" sz="751"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sp>
        <p:nvSpPr>
          <p:cNvPr id="65" name="Rectangle 26"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E7D79E71-EEBD-4E27-9BA2-967B04F09632}"/>
              </a:ext>
            </a:extLst>
          </p:cNvPr>
          <p:cNvSpPr>
            <a:spLocks noChangeArrowheads="1"/>
          </p:cNvSpPr>
          <p:nvPr/>
        </p:nvSpPr>
        <p:spPr bwMode="auto">
          <a:xfrm>
            <a:off x="4435475" y="1368960"/>
            <a:ext cx="3359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dirty="0">
                <a:solidFill>
                  <a:srgbClr val="000000"/>
                </a:solidFill>
                <a:latin typeface="华文仿宋" panose="02010600040101010101" pitchFamily="2" charset="-122"/>
                <a:ea typeface="华文仿宋" panose="02010600040101010101" pitchFamily="2" charset="-122"/>
              </a:rPr>
              <a:t>决策树</a:t>
            </a:r>
          </a:p>
        </p:txBody>
      </p:sp>
      <p:sp>
        <p:nvSpPr>
          <p:cNvPr id="13" name="PA_库_矩形 5" descr="e7d195523061f1c0c2b73831c94a3edc981f60e396d3e182073EE1468018468A7F192AE5E5CD515B6C3125F8AF6E4EE646174E8CF0B46FD19828DCE8CDA3B3A044A74F0E769C5FA8CB87AB6FC303C8BA3785FAC64AF5424729F73D702B10A37FC3D67650A6B768A7E6DA3F135580AB3C82E22BBCF540F0801F11EB60CB43D6CCD96805BBA0FC2BC53D428B34F2254AA5">
            <a:extLst>
              <a:ext uri="{FF2B5EF4-FFF2-40B4-BE49-F238E27FC236}">
                <a16:creationId xmlns:a16="http://schemas.microsoft.com/office/drawing/2014/main" id="{D712BECE-C0C9-A921-E86A-DC0C90E98E55}"/>
              </a:ext>
            </a:extLst>
          </p:cNvPr>
          <p:cNvSpPr>
            <a:spLocks noChangeArrowheads="1"/>
          </p:cNvSpPr>
          <p:nvPr>
            <p:custDataLst>
              <p:tags r:id="rId2"/>
            </p:custDataLst>
          </p:nvPr>
        </p:nvSpPr>
        <p:spPr bwMode="auto">
          <a:xfrm>
            <a:off x="5971761" y="4658043"/>
            <a:ext cx="520554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b="0" i="0" dirty="0">
                <a:solidFill>
                  <a:srgbClr val="333333"/>
                </a:solidFill>
                <a:effectLst/>
                <a:latin typeface="华文仿宋" panose="02010600040101010101" pitchFamily="2" charset="-122"/>
                <a:ea typeface="华文仿宋" panose="02010600040101010101" pitchFamily="2" charset="-122"/>
              </a:rPr>
              <a:t>  决策树可读性强，可视化能力高；效率高，一次构建就可反复使用。</a:t>
            </a:r>
            <a:endParaRPr lang="en-US" altLang="zh-CN" sz="2400" dirty="0">
              <a:solidFill>
                <a:srgbClr val="999999"/>
              </a:solidFill>
              <a:latin typeface="华文仿宋" panose="02010600040101010101" pitchFamily="2" charset="-122"/>
              <a:ea typeface="华文仿宋" panose="02010600040101010101" pitchFamily="2" charset="-122"/>
            </a:endParaRPr>
          </a:p>
        </p:txBody>
      </p:sp>
      <p:pic>
        <p:nvPicPr>
          <p:cNvPr id="3" name="图片 2">
            <a:extLst>
              <a:ext uri="{FF2B5EF4-FFF2-40B4-BE49-F238E27FC236}">
                <a16:creationId xmlns:a16="http://schemas.microsoft.com/office/drawing/2014/main" id="{E7622B00-C0A1-5DD3-3444-86B1C11811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068" y="2099067"/>
            <a:ext cx="4762796" cy="3118498"/>
          </a:xfrm>
          <a:prstGeom prst="rect">
            <a:avLst/>
          </a:prstGeom>
        </p:spPr>
      </p:pic>
    </p:spTree>
    <p:extLst>
      <p:ext uri="{BB962C8B-B14F-4D97-AF65-F5344CB8AC3E}">
        <p14:creationId xmlns:p14="http://schemas.microsoft.com/office/powerpoint/2010/main" val="29288449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down)">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5"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CC8A905C-0621-4833-9C32-EEF2E6E6B175}"/>
              </a:ext>
            </a:extLst>
          </p:cNvPr>
          <p:cNvSpPr/>
          <p:nvPr/>
        </p:nvSpPr>
        <p:spPr>
          <a:xfrm>
            <a:off x="1082040" y="1168267"/>
            <a:ext cx="10027920" cy="4747260"/>
          </a:xfrm>
          <a:prstGeom prst="rect">
            <a:avLst/>
          </a:prstGeom>
          <a:solidFill>
            <a:schemeClr val="bg1"/>
          </a:solidFill>
          <a:ln w="76200">
            <a:solidFill>
              <a:srgbClr val="B7D2C8"/>
            </a:solidFill>
          </a:ln>
          <a:effectLst>
            <a:outerShdw blurRad="1524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eaLnBrk="1" fontAlgn="auto" hangingPunct="1">
              <a:spcBef>
                <a:spcPts val="0"/>
              </a:spcBef>
              <a:spcAft>
                <a:spcPts val="0"/>
              </a:spcAft>
              <a:defRPr/>
            </a:pPr>
            <a:endParaRPr lang="zh-CN" altLang="en-US" sz="2400">
              <a:solidFill>
                <a:srgbClr val="FFFFFF"/>
              </a:solidFill>
            </a:endParaRPr>
          </a:p>
        </p:txBody>
      </p:sp>
      <p:pic>
        <p:nvPicPr>
          <p:cNvPr id="12" name="图片 11">
            <a:extLst>
              <a:ext uri="{FF2B5EF4-FFF2-40B4-BE49-F238E27FC236}">
                <a16:creationId xmlns:a16="http://schemas.microsoft.com/office/drawing/2014/main" id="{D9B04171-72EA-C178-B32C-2268EC9B8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168" y="1905602"/>
            <a:ext cx="4403558" cy="3272590"/>
          </a:xfrm>
          <a:prstGeom prst="rect">
            <a:avLst/>
          </a:prstGeom>
        </p:spPr>
      </p:pic>
      <p:sp>
        <p:nvSpPr>
          <p:cNvPr id="2" name="箭头: 左 1">
            <a:extLst>
              <a:ext uri="{FF2B5EF4-FFF2-40B4-BE49-F238E27FC236}">
                <a16:creationId xmlns:a16="http://schemas.microsoft.com/office/drawing/2014/main" id="{8786985A-3DDF-0F81-9AD5-065A7CF73014}"/>
              </a:ext>
            </a:extLst>
          </p:cNvPr>
          <p:cNvSpPr/>
          <p:nvPr/>
        </p:nvSpPr>
        <p:spPr>
          <a:xfrm>
            <a:off x="7210926" y="2041960"/>
            <a:ext cx="962527" cy="219977"/>
          </a:xfrm>
          <a:prstGeom prst="lef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BD6ECEA-F3E0-FE88-3A91-9CE256A3BE56}"/>
              </a:ext>
            </a:extLst>
          </p:cNvPr>
          <p:cNvSpPr txBox="1"/>
          <p:nvPr/>
        </p:nvSpPr>
        <p:spPr>
          <a:xfrm>
            <a:off x="8297779" y="1967282"/>
            <a:ext cx="1255295" cy="461665"/>
          </a:xfrm>
          <a:prstGeom prst="rect">
            <a:avLst/>
          </a:prstGeom>
          <a:noFill/>
        </p:spPr>
        <p:txBody>
          <a:bodyPr wrap="square" rtlCol="0">
            <a:spAutoFit/>
          </a:bodyPr>
          <a:lstStyle/>
          <a:p>
            <a:r>
              <a:rPr lang="zh-CN" altLang="en-US" sz="2400" i="1" dirty="0">
                <a:latin typeface="Adobe 黑体 Std R" panose="020B0400000000000000" pitchFamily="34" charset="-122"/>
                <a:ea typeface="Adobe 黑体 Std R" panose="020B0400000000000000" pitchFamily="34" charset="-122"/>
              </a:rPr>
              <a:t>根节点</a:t>
            </a:r>
          </a:p>
        </p:txBody>
      </p:sp>
      <p:sp>
        <p:nvSpPr>
          <p:cNvPr id="4" name="箭头: 左 3">
            <a:extLst>
              <a:ext uri="{FF2B5EF4-FFF2-40B4-BE49-F238E27FC236}">
                <a16:creationId xmlns:a16="http://schemas.microsoft.com/office/drawing/2014/main" id="{F68E9678-FC20-54A9-8A8E-CC6DE8A03595}"/>
              </a:ext>
            </a:extLst>
          </p:cNvPr>
          <p:cNvSpPr/>
          <p:nvPr/>
        </p:nvSpPr>
        <p:spPr>
          <a:xfrm rot="11211424">
            <a:off x="3276599" y="3152351"/>
            <a:ext cx="962527" cy="219977"/>
          </a:xfrm>
          <a:prstGeom prst="lef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7DED530-F499-4DDC-FACE-F08A219DF255}"/>
              </a:ext>
            </a:extLst>
          </p:cNvPr>
          <p:cNvSpPr txBox="1"/>
          <p:nvPr/>
        </p:nvSpPr>
        <p:spPr>
          <a:xfrm>
            <a:off x="1908699" y="2985956"/>
            <a:ext cx="1520735" cy="461665"/>
          </a:xfrm>
          <a:prstGeom prst="rect">
            <a:avLst/>
          </a:prstGeom>
          <a:noFill/>
        </p:spPr>
        <p:txBody>
          <a:bodyPr wrap="square" rtlCol="0">
            <a:spAutoFit/>
          </a:bodyPr>
          <a:lstStyle/>
          <a:p>
            <a:r>
              <a:rPr lang="zh-CN" altLang="en-US" sz="2400" b="1" i="1" dirty="0">
                <a:latin typeface="Adobe 黑体 Std R" panose="020B0400000000000000" pitchFamily="34" charset="-122"/>
                <a:ea typeface="Adobe 黑体 Std R" panose="020B0400000000000000" pitchFamily="34" charset="-122"/>
              </a:rPr>
              <a:t>内部节点</a:t>
            </a:r>
          </a:p>
        </p:txBody>
      </p:sp>
      <p:sp>
        <p:nvSpPr>
          <p:cNvPr id="7" name="箭头: 左 6">
            <a:extLst>
              <a:ext uri="{FF2B5EF4-FFF2-40B4-BE49-F238E27FC236}">
                <a16:creationId xmlns:a16="http://schemas.microsoft.com/office/drawing/2014/main" id="{B480ED38-C367-F527-84C0-D86D409E1F0E}"/>
              </a:ext>
            </a:extLst>
          </p:cNvPr>
          <p:cNvSpPr/>
          <p:nvPr/>
        </p:nvSpPr>
        <p:spPr>
          <a:xfrm rot="3354183">
            <a:off x="8053064" y="4016083"/>
            <a:ext cx="962527" cy="219977"/>
          </a:xfrm>
          <a:prstGeom prst="lef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277B649-284E-F76F-8B46-06CD19184741}"/>
              </a:ext>
            </a:extLst>
          </p:cNvPr>
          <p:cNvSpPr txBox="1"/>
          <p:nvPr/>
        </p:nvSpPr>
        <p:spPr>
          <a:xfrm>
            <a:off x="8534327" y="4731950"/>
            <a:ext cx="1541828" cy="461665"/>
          </a:xfrm>
          <a:prstGeom prst="rect">
            <a:avLst/>
          </a:prstGeom>
          <a:noFill/>
        </p:spPr>
        <p:txBody>
          <a:bodyPr wrap="square" rtlCol="0">
            <a:spAutoFit/>
          </a:bodyPr>
          <a:lstStyle/>
          <a:p>
            <a:r>
              <a:rPr lang="zh-CN" altLang="en-US" sz="2400" b="1" i="1" dirty="0">
                <a:latin typeface="Adobe 黑体 Std R" panose="020B0400000000000000" pitchFamily="34" charset="-122"/>
                <a:ea typeface="Adobe 黑体 Std R" panose="020B0400000000000000" pitchFamily="34" charset="-122"/>
              </a:rPr>
              <a:t>叶子节点</a:t>
            </a:r>
          </a:p>
        </p:txBody>
      </p:sp>
    </p:spTree>
    <p:extLst>
      <p:ext uri="{BB962C8B-B14F-4D97-AF65-F5344CB8AC3E}">
        <p14:creationId xmlns:p14="http://schemas.microsoft.com/office/powerpoint/2010/main" val="978352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7" grpId="0" animBg="1"/>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43.6976377952756,&quot;width&quot;:1843.6976377952756}"/>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786.8724409448819,&quot;width&quot;:1843.6976377952756}"/>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4287</TotalTime>
  <Words>2438</Words>
  <Application>Microsoft Office PowerPoint</Application>
  <PresentationFormat>宽屏</PresentationFormat>
  <Paragraphs>354</Paragraphs>
  <Slides>37</Slides>
  <Notes>37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37</vt:i4>
      </vt:variant>
    </vt:vector>
  </HeadingPairs>
  <TitlesOfParts>
    <vt:vector size="55" baseType="lpstr">
      <vt:lpstr>Adobe 黑体 Std R</vt:lpstr>
      <vt:lpstr>Colonna MT Std</vt:lpstr>
      <vt:lpstr>Gill Sans</vt:lpstr>
      <vt:lpstr>Ruach LET</vt:lpstr>
      <vt:lpstr>等线</vt:lpstr>
      <vt:lpstr>等线 Light</vt:lpstr>
      <vt:lpstr>方正清刻本悦宋简体</vt:lpstr>
      <vt:lpstr>仿宋</vt:lpstr>
      <vt:lpstr>华文仿宋</vt:lpstr>
      <vt:lpstr>微软雅黑</vt:lpstr>
      <vt:lpstr>幼圆</vt:lpstr>
      <vt:lpstr>造字工房悦黑体验版纤细体</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王凌燕</dc:creator>
  <cp:lastModifiedBy>谢 雨廷</cp:lastModifiedBy>
  <cp:revision>204</cp:revision>
  <dcterms:created xsi:type="dcterms:W3CDTF">2019-02-21T11:56:09Z</dcterms:created>
  <dcterms:modified xsi:type="dcterms:W3CDTF">2023-02-13T12:41:32Z</dcterms:modified>
</cp:coreProperties>
</file>